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96" r:id="rId5"/>
    <p:sldId id="297" r:id="rId6"/>
    <p:sldId id="280" r:id="rId7"/>
    <p:sldId id="281" r:id="rId8"/>
    <p:sldId id="282" r:id="rId9"/>
    <p:sldId id="283" r:id="rId10"/>
    <p:sldId id="306" r:id="rId11"/>
    <p:sldId id="299" r:id="rId12"/>
    <p:sldId id="300" r:id="rId13"/>
    <p:sldId id="304" r:id="rId14"/>
    <p:sldId id="298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05" r:id="rId24"/>
    <p:sldId id="295" r:id="rId2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bas3\EquipoComercial\10.%20Formulario%20de%20financiamiento\8.%20Reportes%20FORMULARIO\REPORTE%202017%20CON%20ESTAD&#205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Estadísticas!$A$90:$A$92</c:f>
              <c:strCache>
                <c:ptCount val="3"/>
                <c:pt idx="0">
                  <c:v>Enero 2017, 333 ingresos  </c:v>
                </c:pt>
                <c:pt idx="1">
                  <c:v>Febrero 2017, 1789 ingresos</c:v>
                </c:pt>
                <c:pt idx="2">
                  <c:v>Marzo 2017, 1349 ingresos *</c:v>
                </c:pt>
              </c:strCache>
            </c:strRef>
          </c:cat>
          <c:val>
            <c:numRef>
              <c:f>Estadísticas!$B$90:$B$92</c:f>
              <c:numCache>
                <c:formatCode>General</c:formatCode>
                <c:ptCount val="3"/>
                <c:pt idx="0">
                  <c:v>333</c:v>
                </c:pt>
                <c:pt idx="1">
                  <c:v>1789</c:v>
                </c:pt>
                <c:pt idx="2">
                  <c:v>3138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2-480F-922B-15A754999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92224"/>
        <c:axId val="139137792"/>
      </c:barChart>
      <c:catAx>
        <c:axId val="13829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37792"/>
        <c:crosses val="autoZero"/>
        <c:auto val="1"/>
        <c:lblAlgn val="ctr"/>
        <c:lblOffset val="100"/>
        <c:noMultiLvlLbl val="0"/>
      </c:catAx>
      <c:valAx>
        <c:axId val="13913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922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0CFA-E0DF-4E63-ADBC-1B2947CFE01E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F929-073E-417E-971D-D8F8C123F1F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047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91937" rIns="91937" bIns="91937"/>
          <a:lstStyle/>
          <a:p>
            <a:pPr>
              <a:spcBef>
                <a:spcPct val="0"/>
              </a:spcBef>
            </a:pPr>
            <a:endParaRPr lang="es-ES" altLang="es-AR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hape 77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fld id="{91DB179B-1B08-4FA8-BA9F-34529465B591}" type="slidenum">
              <a:rPr lang="es-ES" altLang="es-AR"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25000"/>
              </a:pPr>
              <a:t>1</a:t>
            </a:fld>
            <a:endParaRPr lang="es-ES" altLang="es-A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792B-3182-404B-A307-9E6792099A99}" type="slidenum">
              <a:rPr lang="es-AR" altLang="es-AR" smtClean="0"/>
              <a:pPr/>
              <a:t>2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6170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25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hape 25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/>
          <a:p>
            <a:pPr>
              <a:spcBef>
                <a:spcPct val="0"/>
              </a:spcBef>
              <a:buSzPct val="25000"/>
            </a:pPr>
            <a:endParaRPr lang="es-ES" altLang="es-AR" smtClean="0">
              <a:solidFill>
                <a:srgbClr val="000000"/>
              </a:solidFill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5060" name="Shape 25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454A6205-E0D0-4F0A-A847-A63A8D6C4228}" type="slidenum">
              <a:rPr lang="es-ES" altLang="es-AR" smtClean="0">
                <a:solidFill>
                  <a:srgbClr val="000000"/>
                </a:solidFill>
                <a:sym typeface="Calibri" panose="020F0502020204030204" pitchFamily="34" charset="0"/>
              </a:rPr>
              <a:pPr>
                <a:spcBef>
                  <a:spcPct val="0"/>
                </a:spcBef>
                <a:buSzPct val="25000"/>
              </a:pPr>
              <a:t>7</a:t>
            </a:fld>
            <a:endParaRPr lang="es-ES" altLang="es-AR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26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hape 2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/>
          <a:p>
            <a:pPr>
              <a:spcBef>
                <a:spcPct val="0"/>
              </a:spcBef>
              <a:buSzPct val="25000"/>
            </a:pPr>
            <a:endParaRPr lang="es-ES" altLang="es-AR" smtClean="0">
              <a:solidFill>
                <a:srgbClr val="000000"/>
              </a:solidFill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7108" name="Shape 26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E8E5728B-06CF-48F1-9BED-3246289F1866}" type="slidenum">
              <a:rPr lang="es-ES" altLang="es-AR" smtClean="0">
                <a:solidFill>
                  <a:srgbClr val="000000"/>
                </a:solidFill>
                <a:sym typeface="Calibri" panose="020F0502020204030204" pitchFamily="34" charset="0"/>
              </a:rPr>
              <a:pPr>
                <a:spcBef>
                  <a:spcPct val="0"/>
                </a:spcBef>
                <a:buSzPct val="25000"/>
              </a:pPr>
              <a:t>8</a:t>
            </a:fld>
            <a:endParaRPr lang="es-ES" altLang="es-AR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2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2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/>
          <a:p>
            <a:pPr>
              <a:spcBef>
                <a:spcPct val="0"/>
              </a:spcBef>
              <a:buSzPct val="25000"/>
            </a:pPr>
            <a:endParaRPr lang="es-ES" altLang="es-AR" smtClean="0">
              <a:solidFill>
                <a:srgbClr val="000000"/>
              </a:solidFill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9156" name="Shape 27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DC6B8636-9021-4493-96DD-5719F797886A}" type="slidenum">
              <a:rPr lang="es-ES" altLang="es-AR" smtClean="0">
                <a:solidFill>
                  <a:srgbClr val="000000"/>
                </a:solidFill>
                <a:sym typeface="Calibri" panose="020F0502020204030204" pitchFamily="34" charset="0"/>
              </a:rPr>
              <a:pPr>
                <a:spcBef>
                  <a:spcPct val="0"/>
                </a:spcBef>
                <a:buSzPct val="25000"/>
              </a:pPr>
              <a:t>9</a:t>
            </a:fld>
            <a:endParaRPr lang="es-ES" altLang="es-AR" smtClean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hape 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91937" rIns="91937" bIns="91937"/>
          <a:lstStyle/>
          <a:p>
            <a:pPr>
              <a:spcBef>
                <a:spcPct val="0"/>
              </a:spcBef>
            </a:pPr>
            <a:endParaRPr lang="es-ES" altLang="es-AR" smtClean="0">
              <a:ea typeface="ＭＳ Ｐゴシック" panose="020B0600070205080204" pitchFamily="34" charset="-128"/>
            </a:endParaRPr>
          </a:p>
        </p:txBody>
      </p:sp>
      <p:sp>
        <p:nvSpPr>
          <p:cNvPr id="51204" name="Shape 7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fld id="{FB7A1972-71CA-40FC-BDE8-859A2D90CA20}" type="slidenum">
              <a:rPr lang="es-ES" altLang="es-AR" smtClean="0"/>
              <a:pPr>
                <a:spcBef>
                  <a:spcPct val="0"/>
                </a:spcBef>
                <a:buClr>
                  <a:srgbClr val="000000"/>
                </a:buClr>
                <a:buSzPct val="25000"/>
              </a:pPr>
              <a:t>15</a:t>
            </a:fld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48029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7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7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91937" rIns="91937" bIns="91937"/>
          <a:lstStyle/>
          <a:p>
            <a:pPr>
              <a:spcBef>
                <a:spcPct val="0"/>
              </a:spcBef>
            </a:pPr>
            <a:endParaRPr lang="es-ES" altLang="es-AR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hape 77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7" tIns="45956" rIns="91937" bIns="4595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fld id="{91DB179B-1B08-4FA8-BA9F-34529465B591}" type="slidenum">
              <a:rPr lang="es-ES" altLang="es-AR"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25000"/>
              </a:pPr>
              <a:t>24</a:t>
            </a:fld>
            <a:endParaRPr lang="es-ES" altLang="es-A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8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9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496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256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09F6-6604-47F5-820E-813C6266DBD5}" type="datetime1">
              <a:rPr lang="es-AR"/>
              <a:pPr>
                <a:defRPr/>
              </a:pPr>
              <a:t>21/04/2017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FB25A-6022-4771-A323-3163D5FEBAE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6523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 noGrp="1"/>
          </p:cNvSpPr>
          <p:nvPr>
            <p:ph type="ftr" idx="10"/>
          </p:nvPr>
        </p:nvSpPr>
        <p:spPr/>
        <p:txBody>
          <a:bodyPr lIns="91425" tIns="91425" rIns="91425" bIns="91425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62"/>
          <p:cNvSpPr txBox="1">
            <a:spLocks noGrp="1"/>
          </p:cNvSpPr>
          <p:nvPr>
            <p:ph type="dt" idx="11"/>
          </p:nvPr>
        </p:nvSpPr>
        <p:spPr/>
        <p:txBody>
          <a:bodyPr lIns="91425" tIns="91425" rIns="91425" bIns="91425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63"/>
          <p:cNvSpPr txBox="1">
            <a:spLocks noGrp="1"/>
          </p:cNvSpPr>
          <p:nvPr>
            <p:ph type="sldNum" idx="12"/>
          </p:nvPr>
        </p:nvSpPr>
        <p:spPr/>
        <p:txBody>
          <a:bodyPr lIns="91425" tIns="45700" rIns="91425" bIns="45700">
            <a:noAutofit/>
          </a:bodyPr>
          <a:lstStyle>
            <a:lvl1pPr>
              <a:buSzPct val="25000"/>
              <a:defRPr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E40C768-5D1A-4B37-9E54-AE653F31AAC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673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93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693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422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60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06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63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188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182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663-6807-43BF-8CA8-C7AF23AF3808}" type="datetimeFigureOut">
              <a:rPr lang="es-AR" smtClean="0"/>
              <a:pPr/>
              <a:t>21/04/2017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0A-320F-420C-98D9-D8D549FBFF2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64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255448731\Desktop\31.03.2017%20V2.xlsx!Estado%20de%20precalificaci&#243;n!%5b31.03.2017%20V2.xlsx%5dEstado%20de%20precalificaci&#243;n%201%20Gr&#225;fi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miento@producci&#243;n.gob.a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524000" y="-14288"/>
            <a:ext cx="9144000" cy="58086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/>
          <a:lstStyle/>
          <a:p>
            <a:pPr indent="457200">
              <a:buClr>
                <a:srgbClr val="0091D1"/>
              </a:buClr>
              <a:buSzPct val="25000"/>
              <a:defRPr/>
            </a:pPr>
            <a:r>
              <a:rPr lang="es-ES" sz="48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SUBSECRETARÍA DE</a:t>
            </a:r>
          </a:p>
          <a:p>
            <a:pPr indent="457200">
              <a:buClr>
                <a:srgbClr val="0091D1"/>
              </a:buClr>
              <a:buSzPct val="25000"/>
              <a:defRPr/>
            </a:pPr>
            <a:r>
              <a:rPr lang="es-ES" sz="4800" b="1" dirty="0">
                <a:solidFill>
                  <a:srgbClr val="0091D1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  <a:p>
            <a:pPr marL="465137" indent="-7937">
              <a:buClr>
                <a:schemeClr val="dk1"/>
              </a:buClr>
              <a:defRPr/>
            </a:pPr>
            <a:endParaRPr sz="2800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>
              <a:buClr>
                <a:srgbClr val="0091D1"/>
              </a:buClr>
              <a:defRPr/>
            </a:pPr>
            <a:endParaRPr sz="4800" b="1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9" name="Shape 80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6096001"/>
            <a:ext cx="2681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/>
          <p:cNvSpPr txBox="1">
            <a:spLocks noChangeArrowheads="1"/>
          </p:cNvSpPr>
          <p:nvPr/>
        </p:nvSpPr>
        <p:spPr bwMode="auto">
          <a:xfrm>
            <a:off x="3956050" y="1068388"/>
            <a:ext cx="39608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altLang="es-AR" sz="2400" b="1">
                <a:latin typeface="Calibri" pitchFamily="34" charset="0"/>
              </a:rPr>
              <a:t>INGRESOS POR MES</a:t>
            </a:r>
          </a:p>
          <a:p>
            <a:pPr algn="ctr"/>
            <a:endParaRPr lang="es-AR" altLang="es-AR" sz="2400" b="1">
              <a:latin typeface="Calibri" pitchFamily="34" charset="0"/>
            </a:endParaRPr>
          </a:p>
          <a:p>
            <a:pPr algn="ctr"/>
            <a:endParaRPr lang="es-AR" altLang="es-AR" sz="2400" b="1">
              <a:latin typeface="Calibri" pitchFamily="34" charset="0"/>
            </a:endParaRPr>
          </a:p>
          <a:p>
            <a:pPr algn="ctr"/>
            <a:endParaRPr lang="es-AR" altLang="es-AR" sz="2400" b="1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24025" y="5229225"/>
            <a:ext cx="84248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AR" dirty="0">
                <a:latin typeface="+mj-lt"/>
              </a:rPr>
              <a:t>Cantidad de ingresos en 2017: 3.138.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AR" dirty="0">
                <a:latin typeface="+mj-lt"/>
              </a:rPr>
              <a:t>De Enero a Febrero la cantidad de ingresos aumento más de 4 veces. </a:t>
            </a:r>
          </a:p>
          <a:p>
            <a:pPr>
              <a:defRPr/>
            </a:pPr>
            <a:endParaRPr lang="es-AR" sz="1200" dirty="0"/>
          </a:p>
          <a:p>
            <a:pPr>
              <a:defRPr/>
            </a:pPr>
            <a:r>
              <a:rPr lang="es-AR" sz="1200" dirty="0">
                <a:latin typeface="+mj-lt"/>
              </a:rPr>
              <a:t>*Ingresos de Marzo registrados hasta el día 23.</a:t>
            </a:r>
          </a:p>
        </p:txBody>
      </p:sp>
      <p:graphicFrame>
        <p:nvGraphicFramePr>
          <p:cNvPr id="10" name="11 Gráfico"/>
          <p:cNvGraphicFramePr>
            <a:graphicFrameLocks/>
          </p:cNvGraphicFramePr>
          <p:nvPr/>
        </p:nvGraphicFramePr>
        <p:xfrm>
          <a:off x="2920639" y="1492320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2351088" y="14288"/>
            <a:ext cx="7170737" cy="750887"/>
            <a:chOff x="2667001" y="-2260"/>
            <a:chExt cx="6858000" cy="751044"/>
          </a:xfrm>
        </p:grpSpPr>
        <p:sp>
          <p:nvSpPr>
            <p:cNvPr id="15367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849 h 1136650"/>
                <a:gd name="T2" fmla="*/ 1615 w 13004800"/>
                <a:gd name="T3" fmla="*/ 849 h 1136650"/>
                <a:gd name="T4" fmla="*/ 1615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849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5368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476 w 3822065"/>
                <a:gd name="T1" fmla="*/ 0 h 1132205"/>
                <a:gd name="T2" fmla="*/ 0 w 3822065"/>
                <a:gd name="T3" fmla="*/ 0 h 1132205"/>
                <a:gd name="T4" fmla="*/ 0 w 3822065"/>
                <a:gd name="T5" fmla="*/ 848 h 1132205"/>
                <a:gd name="T6" fmla="*/ 334 w 3822065"/>
                <a:gd name="T7" fmla="*/ 848 h 1132205"/>
                <a:gd name="T8" fmla="*/ 476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5369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257 w 2066289"/>
                <a:gd name="T1" fmla="*/ 0 h 1136650"/>
                <a:gd name="T2" fmla="*/ 0 w 2066289"/>
                <a:gd name="T3" fmla="*/ 0 h 1136650"/>
                <a:gd name="T4" fmla="*/ 0 w 2066289"/>
                <a:gd name="T5" fmla="*/ 850 h 1136650"/>
                <a:gd name="T6" fmla="*/ 114 w 2066289"/>
                <a:gd name="T7" fmla="*/ 850 h 1136650"/>
                <a:gd name="T8" fmla="*/ 257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5366" name="Rectángulo 11"/>
          <p:cNvSpPr>
            <a:spLocks noChangeArrowheads="1"/>
          </p:cNvSpPr>
          <p:nvPr/>
        </p:nvSpPr>
        <p:spPr bwMode="auto">
          <a:xfrm>
            <a:off x="4760913" y="4445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s-ES" altLang="es-AR">
                <a:solidFill>
                  <a:srgbClr val="002060"/>
                </a:solidFill>
                <a:cs typeface="Arial" pitchFamily="34" charset="0"/>
                <a:sym typeface="Calibri" pitchFamily="34" charset="0"/>
              </a:rPr>
              <a:t>Cantidad de casos ingresados por formulario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>
            <a:spLocks noChangeArrowheads="1"/>
          </p:cNvSpPr>
          <p:nvPr/>
        </p:nvSpPr>
        <p:spPr bwMode="auto">
          <a:xfrm>
            <a:off x="2135188" y="2205038"/>
            <a:ext cx="7878762" cy="2447925"/>
          </a:xfrm>
          <a:prstGeom prst="roundRect">
            <a:avLst>
              <a:gd name="adj" fmla="val 16667"/>
            </a:avLst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2800" dirty="0" smtClean="0">
                <a:solidFill>
                  <a:srgbClr val="FFFFFF"/>
                </a:solidFill>
                <a:cs typeface="Arial" panose="020B0604020202020204" pitchFamily="34" charset="0"/>
              </a:rPr>
              <a:t>Certificado de elegibilidad</a:t>
            </a:r>
            <a:endParaRPr lang="es-ES" altLang="es-AR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3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F3972-1A0C-4E23-8524-AE68EFE1695D}" type="slidenum">
              <a:rPr lang="es-ES" altLang="es-AR" smtClean="0">
                <a:solidFill>
                  <a:srgbClr val="898989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altLang="es-AR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7412" name="2 CuadroTexto"/>
          <p:cNvSpPr txBox="1">
            <a:spLocks noChangeArrowheads="1"/>
          </p:cNvSpPr>
          <p:nvPr/>
        </p:nvSpPr>
        <p:spPr bwMode="auto">
          <a:xfrm>
            <a:off x="1716617" y="0"/>
            <a:ext cx="6571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altLang="es-AR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Elegibilidades para Inversión Productiva y Capital de Trabajo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533" y="592139"/>
            <a:ext cx="10424584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>
            <a:off x="7056967" y="3422650"/>
            <a:ext cx="1123951" cy="5048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8401051" y="3408364"/>
            <a:ext cx="2400300" cy="1062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200" dirty="0">
                <a:latin typeface="Arial" pitchFamily="34" charset="0"/>
                <a:cs typeface="Arial" pitchFamily="34" charset="0"/>
              </a:rPr>
              <a:t>Ingresando en el siguiente Link se ingresa a la primer parte del formulario para Completar.</a:t>
            </a: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659314"/>
            <a:ext cx="7315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16"/>
          <p:cNvGrpSpPr>
            <a:grpSpLocks/>
          </p:cNvGrpSpPr>
          <p:nvPr/>
        </p:nvGrpSpPr>
        <p:grpSpPr bwMode="auto">
          <a:xfrm>
            <a:off x="2366963" y="0"/>
            <a:ext cx="7169150" cy="750888"/>
            <a:chOff x="2667001" y="-2260"/>
            <a:chExt cx="6858000" cy="751044"/>
          </a:xfrm>
        </p:grpSpPr>
        <p:sp>
          <p:nvSpPr>
            <p:cNvPr id="10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1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12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13" name="Rectángulo 11"/>
          <p:cNvSpPr>
            <a:spLocks noChangeArrowheads="1"/>
          </p:cNvSpPr>
          <p:nvPr/>
        </p:nvSpPr>
        <p:spPr bwMode="auto">
          <a:xfrm>
            <a:off x="5469690" y="-44450"/>
            <a:ext cx="4066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¿Qué </a:t>
            </a:r>
            <a:r>
              <a:rPr lang="es-ES" altLang="es-AR" sz="2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bonificación tiene mi empresa?</a:t>
            </a:r>
            <a:endParaRPr lang="es-ES" altLang="es-AR" sz="2000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1D094E-88DE-4EF0-8C83-EBA58096CB7B}" type="slidenum">
              <a:rPr lang="es-AR" altLang="es-AR"/>
              <a:pPr/>
              <a:t>13</a:t>
            </a:fld>
            <a:endParaRPr lang="es-AR" altLang="es-AR"/>
          </a:p>
        </p:txBody>
      </p:sp>
      <p:pic>
        <p:nvPicPr>
          <p:cNvPr id="21507" name="Imagen 4"/>
          <p:cNvPicPr>
            <a:picLocks noChangeAspect="1"/>
          </p:cNvPicPr>
          <p:nvPr/>
        </p:nvPicPr>
        <p:blipFill>
          <a:blip r:embed="rId2"/>
          <a:srcRect l="7561" t="9962" r="11967" b="10156"/>
          <a:stretch>
            <a:fillRect/>
          </a:stretch>
        </p:blipFill>
        <p:spPr bwMode="auto">
          <a:xfrm>
            <a:off x="407988" y="201613"/>
            <a:ext cx="113474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75" y="0"/>
            <a:ext cx="645125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627914" y="4767943"/>
            <a:ext cx="1045029" cy="370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3276600" y="5159829"/>
            <a:ext cx="3287486" cy="9035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568700" y="5791200"/>
            <a:ext cx="28067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568700" y="5308600"/>
            <a:ext cx="27305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16 Bancos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9 Rectángulo redondeado"/>
          <p:cNvSpPr>
            <a:spLocks noChangeArrowheads="1"/>
          </p:cNvSpPr>
          <p:nvPr/>
        </p:nvSpPr>
        <p:spPr bwMode="auto">
          <a:xfrm>
            <a:off x="2135188" y="2205038"/>
            <a:ext cx="7878762" cy="2447925"/>
          </a:xfrm>
          <a:prstGeom prst="roundRect">
            <a:avLst>
              <a:gd name="adj" fmla="val 16667"/>
            </a:avLst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2800">
                <a:solidFill>
                  <a:srgbClr val="FFFFFF"/>
                </a:solidFill>
                <a:cs typeface="Arial" panose="020B0604020202020204" pitchFamily="34" charset="0"/>
              </a:rPr>
              <a:t>¿Querés pedir un crédito para tu PyME y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2800">
                <a:solidFill>
                  <a:srgbClr val="FFFFFF"/>
                </a:solidFill>
                <a:cs typeface="Arial" panose="020B0604020202020204" pitchFamily="34" charset="0"/>
              </a:rPr>
              <a:t>tenés dificultades para conseguir una garantía?</a:t>
            </a:r>
          </a:p>
        </p:txBody>
      </p:sp>
    </p:spTree>
    <p:extLst>
      <p:ext uri="{BB962C8B-B14F-4D97-AF65-F5344CB8AC3E}">
        <p14:creationId xmlns:p14="http://schemas.microsoft.com/office/powerpoint/2010/main" val="13567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BEDEB-BFEF-44DB-AB50-D4749923C062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3563" y="1125538"/>
            <a:ext cx="84963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4800" b="1" dirty="0">
                <a:solidFill>
                  <a:srgbClr val="0091D1"/>
                </a:solidFill>
                <a:ea typeface="Montserrat"/>
                <a:cs typeface="Montserrat"/>
              </a:rPr>
              <a:t>¿Necesitás un crédito y no tenés garantía? </a:t>
            </a:r>
          </a:p>
          <a:p>
            <a:pPr eaLnBrk="1" hangingPunct="1">
              <a:defRPr/>
            </a:pPr>
            <a:endParaRPr lang="es-ES" sz="4800" b="1" dirty="0">
              <a:solidFill>
                <a:srgbClr val="0091D1"/>
              </a:solidFill>
              <a:ea typeface="Montserrat"/>
              <a:cs typeface="Montserrat"/>
            </a:endParaRPr>
          </a:p>
          <a:p>
            <a:pPr algn="just" eaLnBrk="1" hangingPunct="1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Podes obtener una a través de las </a:t>
            </a:r>
            <a:r>
              <a:rPr lang="es-AR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Sociedades de Garantía Recíproca </a:t>
            </a: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(SGR), </a:t>
            </a:r>
            <a:br>
              <a:rPr lang="es-AR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que son entidades comerciales que otorgan avales a las 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</a:rPr>
              <a:t>PyMEs</a:t>
            </a: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AR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para que puedan acceder a créditos con tasas más convenientes. </a:t>
            </a:r>
          </a:p>
          <a:p>
            <a:pPr algn="just" eaLnBrk="1" hangingPunct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Además, ofrecen asesoramiento técnico, económico y financiero.</a:t>
            </a:r>
          </a:p>
          <a:p>
            <a:pPr algn="just" eaLnBrk="1" hangingPunct="1">
              <a:defRPr/>
            </a:pP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Ingresá tus datos en la </a:t>
            </a:r>
            <a:r>
              <a:rPr lang="es-AR" sz="2000" i="1" dirty="0">
                <a:solidFill>
                  <a:schemeClr val="bg1">
                    <a:lumMod val="50000"/>
                  </a:schemeClr>
                </a:solidFill>
              </a:rPr>
              <a:t>Banca de Garantías</a:t>
            </a:r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 y te ponemos en contacto con una SGR para que juntos analicen el crédito que mejor se ajuste a las necesidades de tu negocio y proyecto.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2228" name="Grupo 16"/>
          <p:cNvGrpSpPr>
            <a:grpSpLocks/>
          </p:cNvGrpSpPr>
          <p:nvPr/>
        </p:nvGrpSpPr>
        <p:grpSpPr bwMode="auto">
          <a:xfrm>
            <a:off x="2366963" y="-26988"/>
            <a:ext cx="7169150" cy="750888"/>
            <a:chOff x="2667001" y="-2260"/>
            <a:chExt cx="6858000" cy="751044"/>
          </a:xfrm>
        </p:grpSpPr>
        <p:sp>
          <p:nvSpPr>
            <p:cNvPr id="52230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2231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2232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2229" name="Rectángulo 8"/>
          <p:cNvSpPr>
            <a:spLocks noChangeArrowheads="1"/>
          </p:cNvSpPr>
          <p:nvPr/>
        </p:nvSpPr>
        <p:spPr bwMode="auto">
          <a:xfrm>
            <a:off x="6772233" y="6350"/>
            <a:ext cx="27226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Banca de garantías</a:t>
            </a:r>
          </a:p>
        </p:txBody>
      </p:sp>
    </p:spTree>
    <p:extLst>
      <p:ext uri="{BB962C8B-B14F-4D97-AF65-F5344CB8AC3E}">
        <p14:creationId xmlns:p14="http://schemas.microsoft.com/office/powerpoint/2010/main" val="30018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35999F-73EF-4470-8C8D-5ED269EC4A50}" type="slidenum">
              <a:rPr lang="es-AR" altLang="es-AR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es-AR" altLang="es-AR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53251" name="Grupo 16"/>
          <p:cNvGrpSpPr>
            <a:grpSpLocks/>
          </p:cNvGrpSpPr>
          <p:nvPr/>
        </p:nvGrpSpPr>
        <p:grpSpPr bwMode="auto">
          <a:xfrm>
            <a:off x="2366963" y="-26988"/>
            <a:ext cx="7169150" cy="750888"/>
            <a:chOff x="2667001" y="-2260"/>
            <a:chExt cx="6858000" cy="751044"/>
          </a:xfrm>
        </p:grpSpPr>
        <p:sp>
          <p:nvSpPr>
            <p:cNvPr id="53257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3258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3259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3252" name="Rectángulo 8"/>
          <p:cNvSpPr>
            <a:spLocks noChangeArrowheads="1"/>
          </p:cNvSpPr>
          <p:nvPr/>
        </p:nvSpPr>
        <p:spPr bwMode="auto">
          <a:xfrm>
            <a:off x="6772233" y="6350"/>
            <a:ext cx="27226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Banca de garantías</a:t>
            </a:r>
          </a:p>
        </p:txBody>
      </p:sp>
      <p:pic>
        <p:nvPicPr>
          <p:cNvPr id="53253" name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59"/>
          <a:stretch>
            <a:fillRect/>
          </a:stretch>
        </p:blipFill>
        <p:spPr bwMode="auto">
          <a:xfrm>
            <a:off x="1847850" y="1247775"/>
            <a:ext cx="79200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463" y="757238"/>
            <a:ext cx="450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redondeado 12"/>
          <p:cNvSpPr/>
          <p:nvPr/>
        </p:nvSpPr>
        <p:spPr>
          <a:xfrm>
            <a:off x="2279650" y="2205038"/>
            <a:ext cx="6911975" cy="1995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Flecha derecha 13"/>
          <p:cNvSpPr/>
          <p:nvPr/>
        </p:nvSpPr>
        <p:spPr>
          <a:xfrm>
            <a:off x="623888" y="2852738"/>
            <a:ext cx="1008062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47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8A4F92-42A8-437D-A7FC-E30A28E8CFF1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pic>
        <p:nvPicPr>
          <p:cNvPr id="5427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1624013"/>
            <a:ext cx="105140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6" name="Grupo 16"/>
          <p:cNvGrpSpPr>
            <a:grpSpLocks/>
          </p:cNvGrpSpPr>
          <p:nvPr/>
        </p:nvGrpSpPr>
        <p:grpSpPr bwMode="auto">
          <a:xfrm>
            <a:off x="2401888" y="14288"/>
            <a:ext cx="7170737" cy="750887"/>
            <a:chOff x="2667001" y="-2260"/>
            <a:chExt cx="6858000" cy="751044"/>
          </a:xfrm>
        </p:grpSpPr>
        <p:sp>
          <p:nvSpPr>
            <p:cNvPr id="54280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4281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4282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4277" name="Rectángulo 13"/>
          <p:cNvSpPr>
            <a:spLocks noChangeArrowheads="1"/>
          </p:cNvSpPr>
          <p:nvPr/>
        </p:nvSpPr>
        <p:spPr bwMode="auto">
          <a:xfrm>
            <a:off x="6425760" y="-3175"/>
            <a:ext cx="31643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¿Cómo registrar mi solicitud </a:t>
            </a:r>
          </a:p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en la Banca de garantías? </a:t>
            </a:r>
          </a:p>
        </p:txBody>
      </p:sp>
      <p:sp>
        <p:nvSpPr>
          <p:cNvPr id="54278" name="Shape 281"/>
          <p:cNvSpPr txBox="1">
            <a:spLocks noChangeArrowheads="1"/>
          </p:cNvSpPr>
          <p:nvPr/>
        </p:nvSpPr>
        <p:spPr bwMode="auto">
          <a:xfrm>
            <a:off x="1919288" y="6099175"/>
            <a:ext cx="7489825" cy="368300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Completá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el formulario </a:t>
            </a: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on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line y </a:t>
            </a:r>
            <a:r>
              <a:rPr lang="es-ES" altLang="es-AR" sz="1800" dirty="0" err="1">
                <a:solidFill>
                  <a:srgbClr val="4F6128"/>
                </a:solidFill>
                <a:cs typeface="Arial" panose="020B0604020202020204" pitchFamily="34" charset="0"/>
              </a:rPr>
              <a:t>registrá</a:t>
            </a:r>
            <a:r>
              <a:rPr lang="es-ES" altLang="es-AR" sz="1800" dirty="0">
                <a:solidFill>
                  <a:srgbClr val="4F6128"/>
                </a:solidFill>
                <a:cs typeface="Arial" panose="020B0604020202020204" pitchFamily="34" charset="0"/>
              </a:rPr>
              <a:t> tu solicitud</a:t>
            </a:r>
          </a:p>
        </p:txBody>
      </p:sp>
      <p:pic>
        <p:nvPicPr>
          <p:cNvPr id="54279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35" b="16180"/>
          <a:stretch>
            <a:fillRect/>
          </a:stretch>
        </p:blipFill>
        <p:spPr bwMode="auto">
          <a:xfrm>
            <a:off x="3287713" y="831850"/>
            <a:ext cx="5807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BBF3C9-3328-4F44-80E6-805A79A7A840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pic>
        <p:nvPicPr>
          <p:cNvPr id="5529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1336675"/>
            <a:ext cx="1155065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hape 281"/>
          <p:cNvSpPr txBox="1">
            <a:spLocks noChangeArrowheads="1"/>
          </p:cNvSpPr>
          <p:nvPr/>
        </p:nvSpPr>
        <p:spPr bwMode="auto">
          <a:xfrm>
            <a:off x="2297113" y="5556250"/>
            <a:ext cx="7489825" cy="368300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>
                <a:solidFill>
                  <a:srgbClr val="4F6128"/>
                </a:solidFill>
                <a:cs typeface="Arial" panose="020B0604020202020204" pitchFamily="34" charset="0"/>
              </a:rPr>
              <a:t>Ingresá</a:t>
            </a:r>
            <a:r>
              <a:rPr lang="es-ES" altLang="es-AR" sz="18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s-ES" altLang="es-AR" sz="1800">
                <a:solidFill>
                  <a:srgbClr val="4F6128"/>
                </a:solidFill>
                <a:cs typeface="Arial" panose="020B0604020202020204" pitchFamily="34" charset="0"/>
              </a:rPr>
              <a:t>los datos de tu empresa</a:t>
            </a:r>
          </a:p>
        </p:txBody>
      </p:sp>
      <p:grpSp>
        <p:nvGrpSpPr>
          <p:cNvPr id="55301" name="Grupo 16"/>
          <p:cNvGrpSpPr>
            <a:grpSpLocks/>
          </p:cNvGrpSpPr>
          <p:nvPr/>
        </p:nvGrpSpPr>
        <p:grpSpPr bwMode="auto">
          <a:xfrm>
            <a:off x="2297113" y="0"/>
            <a:ext cx="7169150" cy="750888"/>
            <a:chOff x="2667001" y="-2260"/>
            <a:chExt cx="6858000" cy="751044"/>
          </a:xfrm>
        </p:grpSpPr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5304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5305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5302" name="Rectángulo 11"/>
          <p:cNvSpPr>
            <a:spLocks noChangeArrowheads="1"/>
          </p:cNvSpPr>
          <p:nvPr/>
        </p:nvSpPr>
        <p:spPr bwMode="auto">
          <a:xfrm>
            <a:off x="5222616" y="-12700"/>
            <a:ext cx="4242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Registrá tu solicitud en 3 simples pasos</a:t>
            </a:r>
          </a:p>
        </p:txBody>
      </p:sp>
    </p:spTree>
    <p:extLst>
      <p:ext uri="{BB962C8B-B14F-4D97-AF65-F5344CB8AC3E}">
        <p14:creationId xmlns:p14="http://schemas.microsoft.com/office/powerpoint/2010/main" val="7802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magen de una noticia de un periódic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512" y="1974281"/>
            <a:ext cx="4535488" cy="12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trebago.com/imagenes/noticias/t_noticia19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4482" y="4390365"/>
            <a:ext cx="4664643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n de una noticia de un periódic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5519" y="5313908"/>
            <a:ext cx="3628963" cy="12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71D8-0AF4-45B2-8372-98A59A56F06B}" type="slidenum">
              <a:rPr lang="es-AR" altLang="es-AR" smtClean="0"/>
              <a:pPr/>
              <a:t>2</a:t>
            </a:fld>
            <a:endParaRPr lang="es-AR" altLang="es-AR"/>
          </a:p>
        </p:txBody>
      </p:sp>
      <p:sp>
        <p:nvSpPr>
          <p:cNvPr id="5" name="object 6"/>
          <p:cNvSpPr>
            <a:spLocks/>
          </p:cNvSpPr>
          <p:nvPr/>
        </p:nvSpPr>
        <p:spPr bwMode="auto">
          <a:xfrm>
            <a:off x="1524000" y="13607"/>
            <a:ext cx="9144000" cy="798513"/>
          </a:xfrm>
          <a:custGeom>
            <a:avLst/>
            <a:gdLst>
              <a:gd name="T0" fmla="*/ 0 w 13004800"/>
              <a:gd name="T1" fmla="*/ 23395 h 1136650"/>
              <a:gd name="T2" fmla="*/ 270060 w 13004800"/>
              <a:gd name="T3" fmla="*/ 23395 h 1136650"/>
              <a:gd name="T4" fmla="*/ 270060 w 13004800"/>
              <a:gd name="T5" fmla="*/ 0 h 1136650"/>
              <a:gd name="T6" fmla="*/ 0 w 13004800"/>
              <a:gd name="T7" fmla="*/ 0 h 1136650"/>
              <a:gd name="T8" fmla="*/ 0 w 13004800"/>
              <a:gd name="T9" fmla="*/ 23395 h 1136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1136650"/>
              <a:gd name="T17" fmla="*/ 13004800 w 13004800"/>
              <a:gd name="T18" fmla="*/ 1136650 h 1136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1136650">
                <a:moveTo>
                  <a:pt x="0" y="1136421"/>
                </a:moveTo>
                <a:lnTo>
                  <a:pt x="13004800" y="1136421"/>
                </a:lnTo>
                <a:lnTo>
                  <a:pt x="13004800" y="0"/>
                </a:lnTo>
                <a:lnTo>
                  <a:pt x="0" y="0"/>
                </a:lnTo>
                <a:lnTo>
                  <a:pt x="0" y="1136421"/>
                </a:lnTo>
                <a:close/>
              </a:path>
            </a:pathLst>
          </a:custGeom>
          <a:solidFill>
            <a:srgbClr val="D2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" name="object 8"/>
          <p:cNvSpPr>
            <a:spLocks/>
          </p:cNvSpPr>
          <p:nvPr/>
        </p:nvSpPr>
        <p:spPr bwMode="auto">
          <a:xfrm>
            <a:off x="1524000" y="13607"/>
            <a:ext cx="2687638" cy="795337"/>
          </a:xfrm>
          <a:custGeom>
            <a:avLst/>
            <a:gdLst>
              <a:gd name="T0" fmla="*/ 79581 w 3822065"/>
              <a:gd name="T1" fmla="*/ 0 h 1132205"/>
              <a:gd name="T2" fmla="*/ 0 w 3822065"/>
              <a:gd name="T3" fmla="*/ 0 h 1132205"/>
              <a:gd name="T4" fmla="*/ 0 w 3822065"/>
              <a:gd name="T5" fmla="*/ 23218 h 1132205"/>
              <a:gd name="T6" fmla="*/ 55769 w 3822065"/>
              <a:gd name="T7" fmla="*/ 23218 h 1132205"/>
              <a:gd name="T8" fmla="*/ 79581 w 3822065"/>
              <a:gd name="T9" fmla="*/ 0 h 1132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2065"/>
              <a:gd name="T16" fmla="*/ 0 h 1132205"/>
              <a:gd name="T17" fmla="*/ 3822065 w 3822065"/>
              <a:gd name="T18" fmla="*/ 1132205 h 1132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2065" h="1132205">
                <a:moveTo>
                  <a:pt x="3821690" y="0"/>
                </a:moveTo>
                <a:lnTo>
                  <a:pt x="0" y="0"/>
                </a:lnTo>
                <a:lnTo>
                  <a:pt x="0" y="1132065"/>
                </a:lnTo>
                <a:lnTo>
                  <a:pt x="2678137" y="1132065"/>
                </a:lnTo>
                <a:lnTo>
                  <a:pt x="3821690" y="0"/>
                </a:lnTo>
                <a:close/>
              </a:path>
            </a:pathLst>
          </a:custGeom>
          <a:solidFill>
            <a:srgbClr val="009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" name="object 9"/>
          <p:cNvSpPr>
            <a:spLocks/>
          </p:cNvSpPr>
          <p:nvPr/>
        </p:nvSpPr>
        <p:spPr bwMode="auto">
          <a:xfrm>
            <a:off x="1524001" y="21318"/>
            <a:ext cx="1452563" cy="798512"/>
          </a:xfrm>
          <a:custGeom>
            <a:avLst/>
            <a:gdLst>
              <a:gd name="T0" fmla="*/ 42957 w 2066289"/>
              <a:gd name="T1" fmla="*/ 0 h 1136650"/>
              <a:gd name="T2" fmla="*/ 0 w 2066289"/>
              <a:gd name="T3" fmla="*/ 0 h 1136650"/>
              <a:gd name="T4" fmla="*/ 0 w 2066289"/>
              <a:gd name="T5" fmla="*/ 23395 h 1136650"/>
              <a:gd name="T6" fmla="*/ 19087 w 2066289"/>
              <a:gd name="T7" fmla="*/ 23395 h 1136650"/>
              <a:gd name="T8" fmla="*/ 42957 w 2066289"/>
              <a:gd name="T9" fmla="*/ 0 h 1136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6289"/>
              <a:gd name="T16" fmla="*/ 0 h 1136650"/>
              <a:gd name="T17" fmla="*/ 2066289 w 2066289"/>
              <a:gd name="T18" fmla="*/ 1136650 h 1136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6289" h="1136650">
                <a:moveTo>
                  <a:pt x="2065832" y="0"/>
                </a:moveTo>
                <a:lnTo>
                  <a:pt x="0" y="0"/>
                </a:lnTo>
                <a:lnTo>
                  <a:pt x="0" y="1136421"/>
                </a:lnTo>
                <a:lnTo>
                  <a:pt x="917878" y="1136421"/>
                </a:lnTo>
                <a:lnTo>
                  <a:pt x="2065832" y="0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  <a:extLst/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619626" y="1587"/>
            <a:ext cx="6048375" cy="462889"/>
          </a:xfrm>
          <a:prstGeom prst="rect">
            <a:avLst/>
          </a:prstGeom>
          <a:noFill/>
        </p:spPr>
        <p:txBody>
          <a:bodyPr lIns="62174" tIns="31086" rIns="62174" bIns="31086">
            <a:spAutoFit/>
          </a:bodyPr>
          <a:lstStyle/>
          <a:p>
            <a:pPr algn="r" defTabSz="310876">
              <a:defRPr/>
            </a:pPr>
            <a:r>
              <a:rPr lang="es-AR" sz="2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Financiamiento PyMEs</a:t>
            </a:r>
            <a:endParaRPr lang="es-AR" sz="260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pic>
        <p:nvPicPr>
          <p:cNvPr id="2050" name="Picture 2" descr="http://www.trebago.com/imagenes/noticias/t_noticia19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3395" y="916325"/>
            <a:ext cx="5998166" cy="9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de una noticia de un periódic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4906" y="1989975"/>
            <a:ext cx="3628963" cy="12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780749" y="1043037"/>
            <a:ext cx="3691515" cy="400110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2000" dirty="0">
                <a:latin typeface="Times New Roman" pitchFamily="18" charset="0"/>
                <a:cs typeface="Times New Roman" pitchFamily="18" charset="0"/>
              </a:rPr>
              <a:t>Tasas de interés elevadas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28306" y="1974280"/>
            <a:ext cx="4367694" cy="369332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r>
              <a:rPr lang="es-AR" dirty="0">
                <a:latin typeface="Times New Roman" pitchFamily="18" charset="0"/>
                <a:cs typeface="Times New Roman" pitchFamily="18" charset="0"/>
              </a:rPr>
              <a:t>Plazos cortos para devolución del </a:t>
            </a:r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2914321" y="6114186"/>
            <a:ext cx="2718048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Costo </a:t>
            </a:r>
            <a:r>
              <a:rPr lang="es-AR" sz="1600" dirty="0" smtClean="0">
                <a:latin typeface="Times New Roman" pitchFamily="18" charset="0"/>
                <a:cs typeface="Times New Roman" pitchFamily="18" charset="0"/>
              </a:rPr>
              <a:t>financiero </a:t>
            </a:r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elevado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462250" y="2842776"/>
            <a:ext cx="2401619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Desconocimiento de líneas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831006" y="5288309"/>
            <a:ext cx="4697955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Inexistencia de alternativas de inversión a largo </a:t>
            </a:r>
            <a:r>
              <a:rPr lang="es-AR" sz="1600" dirty="0" smtClean="0">
                <a:latin typeface="Times New Roman" pitchFamily="18" charset="0"/>
                <a:cs typeface="Times New Roman" pitchFamily="18" charset="0"/>
              </a:rPr>
              <a:t>plazo</a:t>
            </a:r>
            <a:endParaRPr lang="es-A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163900" y="5457586"/>
            <a:ext cx="1967205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Informalidad </a:t>
            </a:r>
            <a:r>
              <a:rPr lang="es-AR" sz="1600" dirty="0" err="1">
                <a:latin typeface="Times New Roman" pitchFamily="18" charset="0"/>
                <a:cs typeface="Times New Roman" pitchFamily="18" charset="0"/>
              </a:rPr>
              <a:t>PyMEs</a:t>
            </a:r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6720021" y="1747811"/>
            <a:ext cx="3504486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Mercado de capitales poco </a:t>
            </a:r>
            <a:r>
              <a:rPr lang="es-AR" sz="1600" dirty="0" smtClean="0">
                <a:latin typeface="Times New Roman" pitchFamily="18" charset="0"/>
                <a:cs typeface="Times New Roman" pitchFamily="18" charset="0"/>
              </a:rPr>
              <a:t>desarrollado</a:t>
            </a:r>
            <a:endParaRPr lang="es-A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691228" y="3429000"/>
            <a:ext cx="2911374" cy="338554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Alto valor del colateral exigido.  </a:t>
            </a:r>
          </a:p>
        </p:txBody>
      </p:sp>
      <p:pic>
        <p:nvPicPr>
          <p:cNvPr id="35" name="Picture 2" descr="http://www.trebago.com/imagenes/noticias/t_noticia19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1" y="3459704"/>
            <a:ext cx="5998166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1995519" y="3469202"/>
            <a:ext cx="5773947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Inexistencia de línea de capital de trabajo por montos mayores a 1,5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63900" y="2637438"/>
            <a:ext cx="3866764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Falta de políticas de incentivo a la inversión.</a:t>
            </a:r>
          </a:p>
        </p:txBody>
      </p:sp>
      <p:pic>
        <p:nvPicPr>
          <p:cNvPr id="27" name="Picture 2" descr="http://www.trebago.com/imagenes/noticias/t_noticia19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243" y="4375790"/>
            <a:ext cx="4128235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3287689" y="4124404"/>
            <a:ext cx="6041367" cy="338554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AR" sz="1600" dirty="0" err="1">
                <a:latin typeface="Times New Roman" pitchFamily="18" charset="0"/>
                <a:cs typeface="Times New Roman" pitchFamily="18" charset="0"/>
              </a:rPr>
              <a:t>PyMEs</a:t>
            </a:r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 que no solicitan financiamiento son las de menor tamaño</a:t>
            </a:r>
          </a:p>
        </p:txBody>
      </p:sp>
      <p:pic>
        <p:nvPicPr>
          <p:cNvPr id="33" name="Picture 2" descr="http://www.trebago.com/imagenes/noticias/t_noticia1900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185" y="5577493"/>
            <a:ext cx="4664643" cy="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954243" y="4837429"/>
            <a:ext cx="5067138" cy="33855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7 de cada 10 </a:t>
            </a:r>
            <a:r>
              <a:rPr lang="es-AR" sz="1600" dirty="0" err="1">
                <a:latin typeface="Times New Roman" pitchFamily="18" charset="0"/>
                <a:cs typeface="Times New Roman" pitchFamily="18" charset="0"/>
              </a:rPr>
              <a:t>PyMEs</a:t>
            </a:r>
            <a:r>
              <a:rPr lang="es-AR" sz="1600" dirty="0">
                <a:latin typeface="Times New Roman" pitchFamily="18" charset="0"/>
                <a:cs typeface="Times New Roman" pitchFamily="18" charset="0"/>
              </a:rPr>
              <a:t> se autoexcluyen del sistema </a:t>
            </a:r>
            <a:r>
              <a:rPr lang="es-AR" sz="1600" dirty="0" smtClean="0">
                <a:latin typeface="Times New Roman" pitchFamily="18" charset="0"/>
                <a:cs typeface="Times New Roman" pitchFamily="18" charset="0"/>
              </a:rPr>
              <a:t>financiero</a:t>
            </a:r>
            <a:endParaRPr lang="es-A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049387" y="391316"/>
            <a:ext cx="26258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700" dirty="0">
                <a:solidFill>
                  <a:srgbClr val="002060"/>
                </a:solidFill>
                <a:cs typeface="Arial" pitchFamily="34" charset="0"/>
              </a:rPr>
              <a:t>Problemática </a:t>
            </a:r>
            <a:r>
              <a:rPr lang="es-ES" sz="1700" dirty="0" smtClean="0">
                <a:solidFill>
                  <a:srgbClr val="002060"/>
                </a:solidFill>
                <a:cs typeface="Arial" pitchFamily="34" charset="0"/>
              </a:rPr>
              <a:t>actual</a:t>
            </a:r>
            <a:endParaRPr lang="es-ES" sz="17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3B8203-68B8-4B67-9EA1-ADCA7D32A77C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8" y="1273175"/>
            <a:ext cx="10733087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324" name="Grupo 16"/>
          <p:cNvGrpSpPr>
            <a:grpSpLocks/>
          </p:cNvGrpSpPr>
          <p:nvPr/>
        </p:nvGrpSpPr>
        <p:grpSpPr bwMode="auto">
          <a:xfrm>
            <a:off x="2687638" y="7938"/>
            <a:ext cx="7170737" cy="750887"/>
            <a:chOff x="2667001" y="-2260"/>
            <a:chExt cx="6858000" cy="751044"/>
          </a:xfrm>
        </p:grpSpPr>
        <p:sp>
          <p:nvSpPr>
            <p:cNvPr id="56327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6328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6329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6325" name="Rectángulo 10"/>
          <p:cNvSpPr>
            <a:spLocks noChangeArrowheads="1"/>
          </p:cNvSpPr>
          <p:nvPr/>
        </p:nvSpPr>
        <p:spPr bwMode="auto">
          <a:xfrm>
            <a:off x="5579804" y="7938"/>
            <a:ext cx="4242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Registrá tu solicitud en 3 simples pasos</a:t>
            </a:r>
          </a:p>
        </p:txBody>
      </p:sp>
      <p:sp>
        <p:nvSpPr>
          <p:cNvPr id="56326" name="Shape 281"/>
          <p:cNvSpPr txBox="1">
            <a:spLocks noChangeArrowheads="1"/>
          </p:cNvSpPr>
          <p:nvPr/>
        </p:nvSpPr>
        <p:spPr bwMode="auto">
          <a:xfrm>
            <a:off x="2368550" y="5884863"/>
            <a:ext cx="7489825" cy="368300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>
                <a:solidFill>
                  <a:srgbClr val="4F6128"/>
                </a:solidFill>
                <a:cs typeface="Arial" panose="020B0604020202020204" pitchFamily="34" charset="0"/>
              </a:rPr>
              <a:t>Describí el destino de financiamiento por el cual requerís la garantía</a:t>
            </a:r>
          </a:p>
        </p:txBody>
      </p:sp>
    </p:spTree>
    <p:extLst>
      <p:ext uri="{BB962C8B-B14F-4D97-AF65-F5344CB8AC3E}">
        <p14:creationId xmlns:p14="http://schemas.microsoft.com/office/powerpoint/2010/main" val="40231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040688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518AC-F803-42AE-8844-23F5EB24A8F2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75" y="895350"/>
            <a:ext cx="9109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48" name="Grupo 16"/>
          <p:cNvGrpSpPr>
            <a:grpSpLocks/>
          </p:cNvGrpSpPr>
          <p:nvPr/>
        </p:nvGrpSpPr>
        <p:grpSpPr bwMode="auto">
          <a:xfrm>
            <a:off x="2806700" y="0"/>
            <a:ext cx="7169150" cy="750888"/>
            <a:chOff x="2667001" y="-2260"/>
            <a:chExt cx="6858000" cy="751044"/>
          </a:xfrm>
        </p:grpSpPr>
        <p:sp>
          <p:nvSpPr>
            <p:cNvPr id="57351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7352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7353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7349" name="Rectángulo 10"/>
          <p:cNvSpPr>
            <a:spLocks noChangeArrowheads="1"/>
          </p:cNvSpPr>
          <p:nvPr/>
        </p:nvSpPr>
        <p:spPr bwMode="auto">
          <a:xfrm>
            <a:off x="5732204" y="-19050"/>
            <a:ext cx="4242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Registrá tu solicitud en 3 simples pasos</a:t>
            </a:r>
          </a:p>
        </p:txBody>
      </p:sp>
      <p:sp>
        <p:nvSpPr>
          <p:cNvPr id="57350" name="Shape 281"/>
          <p:cNvSpPr txBox="1">
            <a:spLocks noChangeArrowheads="1"/>
          </p:cNvSpPr>
          <p:nvPr/>
        </p:nvSpPr>
        <p:spPr bwMode="auto">
          <a:xfrm>
            <a:off x="2646363" y="5827713"/>
            <a:ext cx="7489825" cy="368300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AR" sz="1800">
                <a:solidFill>
                  <a:srgbClr val="4F6128"/>
                </a:solidFill>
                <a:cs typeface="Arial" panose="020B0604020202020204" pitchFamily="34" charset="0"/>
              </a:rPr>
              <a:t>Para una mejor evaluación cargá el último balance</a:t>
            </a:r>
          </a:p>
        </p:txBody>
      </p:sp>
    </p:spTree>
    <p:extLst>
      <p:ext uri="{BB962C8B-B14F-4D97-AF65-F5344CB8AC3E}">
        <p14:creationId xmlns:p14="http://schemas.microsoft.com/office/powerpoint/2010/main" val="28844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6534D8-FB17-423D-9A1C-C6892F6496C8}" type="slidenum">
              <a:rPr lang="es-AR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AR" altLang="es-AR" sz="1200" smtClean="0">
              <a:solidFill>
                <a:srgbClr val="898989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90750" y="1844675"/>
            <a:ext cx="799306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 finalizar la carga recibirás un mail  automático con la confirmación de carga.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s-ES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Las Sociedad  de Garantías Recíprocas harán una </a:t>
            </a:r>
          </a:p>
          <a:p>
            <a:pPr eaLnBrk="1" hangingPunct="1">
              <a:defRPr/>
            </a:pPr>
            <a:r>
              <a:rPr lang="es-ES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pre- calificación de tu solicitud. Se comunicarán para indicarte los pasos a seguir</a:t>
            </a:r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defRPr/>
            </a:pPr>
            <a:endParaRPr lang="es-ES" sz="2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s-ES" sz="2600" dirty="0" smtClean="0">
                <a:solidFill>
                  <a:schemeClr val="bg1">
                    <a:lumMod val="50000"/>
                  </a:schemeClr>
                </a:solidFill>
              </a:rPr>
              <a:t>Para una mejor evaluación se recomienda cargar el último balance.</a:t>
            </a:r>
            <a:endParaRPr lang="es-ES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8372" name="Grupo 16"/>
          <p:cNvGrpSpPr>
            <a:grpSpLocks/>
          </p:cNvGrpSpPr>
          <p:nvPr/>
        </p:nvGrpSpPr>
        <p:grpSpPr bwMode="auto">
          <a:xfrm>
            <a:off x="2366963" y="14288"/>
            <a:ext cx="7169150" cy="750887"/>
            <a:chOff x="2667001" y="-2260"/>
            <a:chExt cx="6858000" cy="751044"/>
          </a:xfrm>
        </p:grpSpPr>
        <p:sp>
          <p:nvSpPr>
            <p:cNvPr id="58374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8375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58376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58373" name="Rectángulo 14"/>
          <p:cNvSpPr>
            <a:spLocks noChangeArrowheads="1"/>
          </p:cNvSpPr>
          <p:nvPr/>
        </p:nvSpPr>
        <p:spPr bwMode="auto">
          <a:xfrm>
            <a:off x="6772233" y="6350"/>
            <a:ext cx="27226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Banca de garantías</a:t>
            </a:r>
          </a:p>
        </p:txBody>
      </p:sp>
    </p:spTree>
    <p:extLst>
      <p:ext uri="{BB962C8B-B14F-4D97-AF65-F5344CB8AC3E}">
        <p14:creationId xmlns:p14="http://schemas.microsoft.com/office/powerpoint/2010/main" val="522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5A6D99-3E7C-421F-A391-199B23E7943B}" type="slidenum">
              <a:rPr lang="es-ES" altLang="es-AR"/>
              <a:pPr/>
              <a:t>23</a:t>
            </a:fld>
            <a:endParaRPr lang="es-ES" altLang="es-AR"/>
          </a:p>
        </p:txBody>
      </p:sp>
      <p:sp>
        <p:nvSpPr>
          <p:cNvPr id="32771" name="1 CuadroTexto"/>
          <p:cNvSpPr txBox="1">
            <a:spLocks noChangeArrowheads="1"/>
          </p:cNvSpPr>
          <p:nvPr/>
        </p:nvSpPr>
        <p:spPr bwMode="auto">
          <a:xfrm>
            <a:off x="1992313" y="5300663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AR"/>
          </a:p>
        </p:txBody>
      </p:sp>
      <p:graphicFrame>
        <p:nvGraphicFramePr>
          <p:cNvPr id="32772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410815"/>
              </p:ext>
            </p:extLst>
          </p:nvPr>
        </p:nvGraphicFramePr>
        <p:xfrm>
          <a:off x="1778000" y="1071563"/>
          <a:ext cx="8062913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Hoja de cálculo" r:id="rId3" imgW="6610350" imgH="3971925" progId="Excel.Sheet.12">
                  <p:link updateAutomatic="1"/>
                </p:oleObj>
              </mc:Choice>
              <mc:Fallback>
                <p:oleObj name="Hoja de cálculo" r:id="rId3" imgW="6610350" imgH="3971925" progId="Excel.Sheet.12">
                  <p:link updateAutomatic="1"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071563"/>
                        <a:ext cx="8062913" cy="451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9 CuadroTexto"/>
          <p:cNvSpPr txBox="1">
            <a:spLocks noChangeArrowheads="1"/>
          </p:cNvSpPr>
          <p:nvPr/>
        </p:nvSpPr>
        <p:spPr bwMode="auto">
          <a:xfrm>
            <a:off x="1919288" y="5670550"/>
            <a:ext cx="7345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ES" altLang="es-AR" dirty="0" smtClean="0">
                <a:latin typeface="+mj-lt"/>
              </a:rPr>
              <a:t>Total de casos: 656</a:t>
            </a:r>
          </a:p>
          <a:p>
            <a:pPr algn="ctr">
              <a:defRPr/>
            </a:pPr>
            <a:r>
              <a:rPr lang="es-ES" altLang="es-AR" dirty="0" smtClean="0">
                <a:latin typeface="+mj-lt"/>
              </a:rPr>
              <a:t>Casos precalificados: 299 (45%)</a:t>
            </a:r>
          </a:p>
          <a:p>
            <a:pPr algn="ctr">
              <a:defRPr/>
            </a:pPr>
            <a:r>
              <a:rPr lang="es-ES" altLang="es-AR" dirty="0" smtClean="0">
                <a:latin typeface="+mj-lt"/>
              </a:rPr>
              <a:t>Casos pendientes: 357 (55%)</a:t>
            </a:r>
          </a:p>
        </p:txBody>
      </p:sp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2366963" y="14288"/>
            <a:ext cx="7169150" cy="750887"/>
            <a:chOff x="2667001" y="-2260"/>
            <a:chExt cx="6858000" cy="751044"/>
          </a:xfrm>
        </p:grpSpPr>
        <p:sp>
          <p:nvSpPr>
            <p:cNvPr id="32777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849 h 1136650"/>
                <a:gd name="T2" fmla="*/ 1615 w 13004800"/>
                <a:gd name="T3" fmla="*/ 849 h 1136650"/>
                <a:gd name="T4" fmla="*/ 1615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849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2778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476 w 3822065"/>
                <a:gd name="T1" fmla="*/ 0 h 1132205"/>
                <a:gd name="T2" fmla="*/ 0 w 3822065"/>
                <a:gd name="T3" fmla="*/ 0 h 1132205"/>
                <a:gd name="T4" fmla="*/ 0 w 3822065"/>
                <a:gd name="T5" fmla="*/ 848 h 1132205"/>
                <a:gd name="T6" fmla="*/ 334 w 3822065"/>
                <a:gd name="T7" fmla="*/ 848 h 1132205"/>
                <a:gd name="T8" fmla="*/ 476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32779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257 w 2066289"/>
                <a:gd name="T1" fmla="*/ 0 h 1136650"/>
                <a:gd name="T2" fmla="*/ 0 w 2066289"/>
                <a:gd name="T3" fmla="*/ 0 h 1136650"/>
                <a:gd name="T4" fmla="*/ 0 w 2066289"/>
                <a:gd name="T5" fmla="*/ 850 h 1136650"/>
                <a:gd name="T6" fmla="*/ 114 w 2066289"/>
                <a:gd name="T7" fmla="*/ 850 h 1136650"/>
                <a:gd name="T8" fmla="*/ 257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32775" name="Rectángulo 14"/>
          <p:cNvSpPr>
            <a:spLocks noChangeArrowheads="1"/>
          </p:cNvSpPr>
          <p:nvPr/>
        </p:nvSpPr>
        <p:spPr bwMode="auto">
          <a:xfrm>
            <a:off x="7308850" y="6350"/>
            <a:ext cx="218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s-AR" altLang="es-AR">
                <a:solidFill>
                  <a:srgbClr val="002060"/>
                </a:solidFill>
                <a:cs typeface="Arial" pitchFamily="34" charset="0"/>
              </a:rPr>
              <a:t>Banca de garantías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63975" y="1484313"/>
            <a:ext cx="3889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b="1" dirty="0">
                <a:latin typeface="+mj-lt"/>
              </a:rPr>
              <a:t>(desde marzo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524000" y="-14288"/>
            <a:ext cx="9144000" cy="580866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/>
          <a:lstStyle/>
          <a:p>
            <a:pPr marL="465137" indent="-7937" algn="ctr">
              <a:buClr>
                <a:schemeClr val="dk1"/>
              </a:buClr>
              <a:defRPr/>
            </a:pPr>
            <a:r>
              <a:rPr lang="es-AR" sz="30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"/>
                <a:hlinkClick r:id="rId3"/>
              </a:rPr>
              <a:t>financiamiento@producción.gob.ar</a:t>
            </a:r>
            <a:endParaRPr lang="es-AR" sz="3000" dirty="0" smtClean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 marL="465137" indent="-7937" algn="ctr">
              <a:buClr>
                <a:schemeClr val="dk1"/>
              </a:buClr>
              <a:defRPr/>
            </a:pPr>
            <a:endParaRPr lang="es-AR" sz="3000" dirty="0" smtClean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5137" indent="-7937" algn="ctr">
              <a:buClr>
                <a:schemeClr val="dk1"/>
              </a:buClr>
              <a:defRPr/>
            </a:pPr>
            <a:r>
              <a:rPr lang="es-AR" sz="3000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0800.333.7963</a:t>
            </a:r>
            <a:endParaRPr sz="3000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"/>
            </a:endParaRPr>
          </a:p>
          <a:p>
            <a:pPr indent="457200">
              <a:buClr>
                <a:srgbClr val="0091D1"/>
              </a:buClr>
              <a:defRPr/>
            </a:pPr>
            <a:endParaRPr sz="4800" b="1" dirty="0">
              <a:solidFill>
                <a:srgbClr val="00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9" name="Shape 80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6096001"/>
            <a:ext cx="2681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34935" y="1055914"/>
            <a:ext cx="19221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5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Consultas</a:t>
            </a:r>
          </a:p>
        </p:txBody>
      </p:sp>
    </p:spTree>
    <p:extLst>
      <p:ext uri="{BB962C8B-B14F-4D97-AF65-F5344CB8AC3E}">
        <p14:creationId xmlns:p14="http://schemas.microsoft.com/office/powerpoint/2010/main" val="10465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2" descr="data:image/jpeg;base64,/9j/4AAQSkZJRgABAQAAAQABAAD/2wCEAAkGBxETEhUSExMWFRUXGBkaFxUXFxYfHxcYFhcYHRgYFhgZHSggGx0lHRgXITEhJSkrLi4uFx8zODMtNygtLisBCgoKDg0OGxAQGy0mHyYvLS0vLS0tLS0tLS0tLS0tLS0tLS0tLS0tLS0tLS0tLS0tLS0tLS0tLS0tLS0tLS0tLf/AABEIAMAAxAMBEQACEQEDEQH/xAAcAAABBQEBAQAAAAAAAAAAAAAAAwQFBgcCAQj/xABOEAABAgMEBAkIBgcGBgMAAAABAgMABBEFBhIhMUFRYQcTInGBkaGx0RQyQlJicpLBIyRTgqLhFUNUssLS8BYXMzST4gglc4Ojs0RjZP/EABsBAAEFAQEAAAAAAAAAAAAAAAABAgMEBQYH/8QANhEAAgEDAgMFCAEDBAMAAAAAAAECAwQREiETMVEFFCJBYSMyM1JxgZGh0UKxwRUkNPBDYuH/2gAMAwEAAhEDEQA/ANxgAIACAAgAIACAAgAIACAAgAIAKRffhJlZGrafppj7NJySf/sVq5tMAFeuZwvocVxM8lLKieS6muA11LBzTz5jmgaa5hzNSZmW15pWlXuqB7oAFoACAAgAIACAAgAIACAAgAIACAAgAIACAAgAIACAAgARmppttJW4tKEjSpRAA6TB9AKFbnC3JNHAwlcyvQMOSa+8RU9AMTxt5Pd7EbqLyIG0b1W642XihuSZHpuUHNQrzJ+7DtFKPN5EzNmazt4J6ZUUqmXlj31AU5hQCBZm8U0D8O8meSlmhGZ5StsWqNtGG73ZBUquXIWmJRKxRQ5jrES1KUai3GQm4vYilyqmTX0dqcsvkYoyjUo890WVKM/qaJdazZp5GOQtc4hpYdKkqTuIKlJPOMoY7il/Uh6py/pZPqvBeGTzflkzKBpUkV6aoz/DCqFKfJ4EzJcyZsHhYkXzhexSy9BC80198fMCGyoTW63FVRMvbD6FpCkKCknQpJBB5iIhHikABAAQAEABAAQAEABAAQAEABAAQAeE0gAzy9XCchtfk8i35S+cqpqUpO6mazzZb4mhRbWZbIZKfQgRcubm1B+1pkpGlLCMzzD0UdAJ3wyvfUbdDqdvOqwta9tn2WC3JS7Zepp0qH/UXq5tMZ8bmvcvMViPV/4RZdKnR57vojPbUnZufWHZtxSqeanUmvqp1c+mNahaNrMuRSqV+gohtKBkAAI0FGMFtyKjbkyNnLU1I+LwinWu/KH5LEKHnIbyloqTkrlDtHMYipXUo890PnRT5Eyy6lYqk1Gv8xGjGcZrKKjTi8MaOyJSoOMqKFjRTLqPyipXsozWy+xYp3Di/wDJcLrcIziDxUwotqHpjzT7ydXPojnq9nVovNFv6GtSuKdXaovuXWeMpOD61LocqMnm8lUOvENPXDKHatSDxNf9+g+r2fGSzBkE3dWdkiX7JmS83pUwqmLpT5quegMbVK7o3C3M2dCdJllulwmsvq4iaT5NMA0IVXCo7KmhSdx64dOi47x3Q2M87Mv8QjwgAIACAAgAIACAAgAIACABtaM+0w2p11YQhIqVGFSb2QGSz9sz1uOLZlasSSTy3VV5Q9vb7gPPFjTCitU+ZFlz2ROyjMjZTJ4rCnKi5hdMStydnMIwbntSpWnw6Cz6mjSs4wWqoZzeK/MxNKU3KhSEHS4fOVvr6I7YltOy8y1VPFL9IZXvVFYjsiDk7NSjM8pW3wjpKVvGHPdmTOs5fQUnJxDYzzOz+tEPq1o01vzGwg58iJmePcOaFgahhVTpqO2MqpcOo+a+mS9Ci4+T+oouxXw4lsoNTTMCoodJqNkOdtUU1Fok0vOBS07DcbdDaApwGmFWHTtB1CHVbaUJ6VuEoNPA3ckn2VkYVYh6oJHWBSI5OVCeG0n9RsqbezRISloAnA4MCxqNR2HRGhRuoz2ZTqUZR5DualELFFDmOsRNUpRmtyGFRx5Cdm2tMyOQ+kZOlBrTo9U9kYd72ap7v8/yalteuOy/H8GhXft9qYGNlZStOZSclJ8RHO1aNS3ll/lGzCrCtHH6JW2JCUtBOCaSG3aURMJAqNyxrH9ZRqWfari9NT8lG5sPOBF2XeOdsZ1MrP1dllZNvJqaDak6xo5JzGqNtwjVWqHMzcuOzNak5pDqEuNqC0KFUqBqCN0VmsEgtAAQAEABAAQAEABAA3tCdbZbU66oJQgEqUdQEKll4QGPqMxb8wVrKmJBlXSo9xWfw1iec4W0NUnuRqLqvCHd6b8ysk2JWWQDgFEtJNADtcUNe7TGDNVr6WX4YftmjFwt11l/YzeYEzOucbMqPsp2A6kj0e+Nq1sI0o4Swv2zOr3bm+r/AESLcjhTlRIEaPEhBdCponNjVLT76+Kl0FROlWwbdw3mKFz2nCC2eF1/gt0bGUuZeLr3IYliHH1B57TU+ag+yDpO8xyt32jUrbQ2X7ZtULRQ3e7HNpT8wVONldEnIAAHkHRQ6dFY1ezOz7KvTjUbepc/qFRzTaI7izHV8eJDpZ7xZhO8RDQxeXm320lDa6AnIUB5R2E6oxr+xs6kpXFVvlvgdFzW0R9eK70tOoHGgJdAycRpB/iFdRjk7e7nQfh3j0ZYqW6qLdbmdT1kzUkrC4OMbPmrToPgdxjp7TtWM1/h80Y1xYtMcstBYqk1GsU7414XMJrZlCVCceZGzVkqSoOMkoWMxTLqOqIK1rGovD+CSnXlB+L8k9YV9OVxU2MCtHGavvjVzjKOauuzXHLp/j+Dct75S9/8l/YmmnWjLzCQ7LrHSnYpBiGzvZ28sS5f2Jbi1jVWY8/7kDIzb9gzAQtRekHzVKx6O8agoVzGvSI6dONxHVHmYbzTeGbFKzCHEJcQoKSoApUNBB0ERW5cyUVgAIACAAgAIAAwAYlfi8CbSmfJw8GZFg1ddJyUQaVA9I5EJG2pi1BKnHU+ZE/E8IhLfvs4+lMnZzZYlWxQHQpY9ZR9GvXnFR27rzy98fgm4ypR22IaQslDeZ5SttNHMPnGpSt1DfmzOnXctvIlmHEjImp2eMVb25VNY8yzaUNbySaZdokB51LYoDhJANDooD3xzda5q1N0s/2N2FGnDZvBNSFtSLYCG3mhuxjM798Z86NeW8ossKdJbJokJhdEqUVBNASVHQMtJirFZklgtvaJCsWlLuKwoeQtR1BVSaRv0ajpR2i4r6FPXCTxnLO5ucZaIDjiUYq0CjStKVp1jribvM5cssG4R2bE02pLFJWHm8IIBOIZE6AYZx6mcYYmunjOTuXnGHK4HEKw0JooZbCdmjTCTuHpxNPAqcJcmLM29KjIzLRPvjvjIq285SzCDSJoV4JYckOlWlLlorU42WjkVFQwndzxEqVVSwk8hKcGs5WCurZlFK+rvIJOhAUK8w280aMKtanvNNepVlTpT2i0NJgUyVkdu3wjcs79S2kZN1Z43RGTtnocyUOY6xGzKEaq3MpSlTewzkZ+akDl9IzrSa0/2nsjGvezVLd/n+TUtb5rZfj+DSLuW/KTzKpZ3NpYzQqmJpWpaenWIzLedSznpn7r8/IvVowuI6o8+hzcq03bKnDZk0qrKzVhzUCo5EeyrRTUeeN+olUjriZUW4vSzXIrEoQAEABAAQAZjwsX/aZZXKS7gU+vkrKT/hp11I9I6KQ6LSeWI90Y1LWSSMbpwIGdNvhFlUpS8VV4RXlVUfDBZZNS6QE6A22M9hO87O+LcMJZ5IrSy31Y0E64+sMyqCpR17tu4bzFO5vowWc4XUs0bRye+76F6u1dNMuMbquMdOn1U83rHfHIXd66r8Oy/bOit7dU1vzKlwwqYJaApx4PK28WQaV3Vi52Sp4fy/5IL/Tt1/wZ9N+ajzfN9E5j341482Z78i+3svKgWezLMlWJbacddKUBIyVvV3Rk2to+8SqS8nt9TRuLhcGMIlGdl3JdbawU4uStJSa70mNRSU019jPcXBpl4vjbMrNSCF1TxxphTrSQU8YOr5RSt6U6dVry/wC4L1xVhUpJ+f8A3JTDL8UEOApcQ4mihqSvWlWwjIiLmrU2uTRSxpw+eSfsaysVlTDzaau4sJIrUtjCVCKtWtpuYwfLH7LFOnmhKS5/4G13zZolXDMpUp7EQEpripTIp1DXph1fvDqpU+Q2lwVTevmIW6ynyVhbCXuIxuCrlPPOHPk5aMhzGH0ZPiyU8atuXT7jaqXDi45xvz6iN4DKJRLeTE4wirpzrj5NOkGujdC0eK3Lics7fQSrw0o6Ofma6xZhflWuOqHi2nEqmeKnpDXGA63Dqy0e7k2FT101q54KPaJmJNzA6mqD5p1H3T8jHT2F+pR23XTzRg3lo1LfYkJWZQ4mqTUaxs5xG3CcaiyjKlCUHuR03Y9FcYwcCxmADTqOqKlezjNPT+CxRunF7/kkp29KZuW8lnk4H2QSxMU07W3BqBoKKFRWKlBcB6fItVHxPEa1wV3q8tlcCzV5miV7VJPmL6aEc4ha0NLyuTEhLKLtEQ8IAGNsWuxKtl19xLaBrUdJ2AazuEAGKXr4S5qeUpiSSplnQXNC1g7T6A3DOJIU5TeIjZzUFllPbZalyEgca8dAGo/Lvi2owpbc5FZuVT0Qo+8GzjeONz0WxoT/AFthZTUPFU3fToNUHLaGy6jSXcTMufWHwy2NgJ6EjbvMZ1zc1ZbqOfTyLtCjTjzeDQLIvBZUsjAy4EjWcKqq3qNM456tbXVaWqaNanWoQWIsfC+EirQ8OpXhEMrCuv6SaNzS6jedmbNfIU5xayBQFSSTSFhC5prEcoVyoz3lhiAl7KGYba+D8odquur/ACGLfohWbcs11VVpbWqlKlOoaBohsI3MFiLaFk6Enl4OHUWYoJCm2iEiiRh0DYIVd6XJv8g+A+aRzxdmYcAbaCa1pg1kUro05Dqhc3Wc5f5ExQxjCO2jZyUKbwt4VGqk4MiRoqKQku8OWrfIq4KWNhaRtCRZTgaKEJrUhIIz2w2dKvUeZZY6E6MFiOw2X+iyrGW2idZwflD13pLGX+Rv+3bzhD1dryRRxZUgopTDhypspSkRKhXT1b5HurSax5DNj9FoIWltpJGg4O7KJH3qSw2/yMXAW6SHTt6pNOl3sMMjZVpcojndUlzYym7z2e4koWtKknSCk+ETws7mDzFbkM7mhJYkyh2q0w0vHKP4h6pBqndU+cI27atWXvrD69TKr06T915XQkLLtxKuS5RKtuo+EbFK5U9pbMzKlBx3iSM9IIdFFDmOscxiepSjNYZDCpKD2GVg2hM2VMeUNpDiKFKhUgKSdSqVod+cZ9WhOmuqL1OrGf1N4ujfOUtBFWVUWBymVUxJ6NY3iK5MWOAD5t4RG3jajjc66pSEklo6AG1ZpCRq2E6TSJKai5eN7DKjko+HmQzlolX0UuMCBpXooNp2d8WHVz4aey6kCppeKe7GflqWgUs5qPnOnSfdGoRFxFT2h+STQ5vMvwSLF1XVs8bjGIjEEEGp51V0nmiRWc5R1Z3I3dRjLTjYYWTZKn0qKVpThIBBrr5oio27qLKZLVqqm8NDqZu04hCllxFEipyVEkrOUU3kjjcxbSwd3fu7x6C4pZQK0TQVqRpPNBQteJHLYVrnhy0pCLEk7x6pfGAoVzNaGmzriDumajh5k3ecQ1kkbAf+1R+KJf8ATX1RH39dGMpKTcXM+TlejzlDYBqrzxFCzTqaCSd0409aHN55Ay4StClFKiQQdIIFRD7mzhSSaGW93KrlM6bsJ8gEOozAPpa4VdnNrOUI75LyZ1/Z9/7VH4oX/TX1Qnf49GMGJFxUyJcr95Q1ClTQGI1aJ1OGSSusU9Y8vLZnk6UrQpRSTQhWkHUQYfc2UKa1RGW93Ko8PmeMWA+pIUHUUIB9LXAuz8rOwrvUnjDGtryDrCAtTiSCaUFdm+GVbPhLLHU7riPCHbd1FLZ4wufSFOIIplorQnbFiNl4M53IJXnjxjYirHsZUwFFK0pwkAg11jLRzRDSoOplpktWsqfNDuaus42hSy4iiQSfO1RJK1kllsjjdRbwkJ2LdxcwgrxhCa0FRWpGnXohtG1dSOc7Dq1yqcsYycsWk7LLLTgxBJoRXR7p+UOhWnRlpluJKlGqtSLPKTTbqaoNRrGzcRGhTqRqLwlKcZQe5X7dYDDrbkuVIeJ5IQaEHVhpoJJAprihdUowaaLttUlJPJ9N2I28mXaD6sboQnjFUAqqmeQioWTNeHi72NhudQOUzVLm9tZFD91XYowAZfdywnJqaYlVhTSHCDoocFKldDpqBkTEuJOOfJDNk/UunCVYEvLyOGXbCUodTzqyKaqVpJzjCtrl1LySztv+jSq0lGgupzZLmJlo7UJ7o7Sk8wTOVqrE2jPUTbku44lBpyiDl6pNIyOLKlKSia2iNSKbOn7bfWkpUoUIochBK6qNYYKhBPKLXcldZamxavH5xoWTzTKN4sTIK8j62pxS0GhwjtFIqXMnTrakWbdKdLDGovFM+sPhEM73U6j+7Ux5dSYUubxqNVKSqvZElrNyrZZHcx00sIl79D6BPvjuMWb1ez+5BZPxv6FbbvBMJAAUKAUHJGgRRV3USwmXHbU3vg6/tHM+sPhEHe6vUTu1PoPLqPKcnCtWZKVE9gia1k51dT6EVylGlpRLX6P0CRtWO4xPffDIbL339CtNW/MJASFCgFByRoEUld1EsFx28G8je0bTdeASs1ANRlTMw2dadRYkOhShTeUaYrkoPsp7hG1yiY63kZlZtqOsg4CBioTUA6K+MYlOvKn7ps1KUZ8xxNW6+4koUoUVkeSIfK6qSWGMjQhF5SLpdVukq3vBPWTGlbLFJGdcvNRkdYTaXbSexJCkhKgQdGpOcc92xUay11NzsynlJPoKWnc5xKw5JGij+q+SSdI3GKtn2k9SjPn1/ks3VisNx5dBzwYWcqbtUKmBhVLpxltQIOJJokUOihNeqNepNzeqRnQgoLCPoSIx5w8ylYKVJCgdIIBB5wYAMqu8rjrfnntIYQoDdSiR3GJa8uHb5+4yC1VMHXCExis9/wBkBXUQY5Ls6X+4i+ptXKzSaKpdZzFKt7qjqJj0C2eaSORuVioyrzkkhU66hVaEk5bSAYpulGVdxkXVUaoqSHDlgs0NMWjb+UTuzp4I1czH1wV/RODYsHrT+UJYvwteoy+95MZ3tYBm2wdCkpB6yIjuYp1op+ZJbNqk8eR0LBY9rriXudMb3mYlYjCW54JTWlDp3piKlBQuMIfVk5UMsmL7f5bmWmJ71ezK9n8QhpKw2VtoUSqqgCc4ihawlFMnncTjJpCwu+xtV1/lDu5wGu5mcXUYCZxxKdCUqA6xDLaKjWkkOuW3STY9v8qjTfvnsSYffvwIjsl4mNW7vMkA8vQNf5QitKeB7uZkbadmobdaQivKIrU19ICK9WjGE4qPmTU6kpwk2Xu110ZdPsK7o06rxBmbSWZoo9i2O263iUVA1IFCNA6IzqFtGccs0K1eUZYRzbdktsthSSokmmZGihOyC4oQpxyhaNaVSWGXqym8LLadiE90aVNYgl6GbUeZtkLwdt8Y/NOkgDLM+0tZy6hHIdrSzj6s6js5Yz9EXhJCSFBVSCDo2HfGIvC8mp7ywDygzeRtYyEw0OtSD/KI7SL1UMnNtYmatEA8IAMe4LziftV7atI+Jx0wnaksWv2FtFmr9yfvGxjlX0bW19iSY4+2zGrF+pt1N4NGZ3EdrLkbFntAMei2b8DXqchd++n6Efbowz6T6wHaCIjqbXCZLSeaDQ/4zVFzJWGlwzRT6NmHsKhFOy2ckWLzdRYX2yel1c/YpJ+cF5tOLC03hJD3HFzJXIuUP/MEbx/CYpt/7lFl/wDHZOXxT9VVuKe+Jrv4TILX4iIuyXBxKPdELQfs0PrLxsecYNsTZRFgY3RNZp87j+9FG2+LJlm5+FEUv+eSyN6u4Q6+5RQ2yW8h2k5CLiIGREyMU6wnYU95PyijV3rxRap7UZMst5lUlnfdp1mLVw8U5FS3XtEQdgCjKd9T2xHarFNE9w/GxledRVxSNpPbQfOIbzfTEltfNl3mFYG1H1UnsEX5eGJnreREcGbR4hxdDylgfCn844btN5nFeh2FisRb9S2qQdh6ozMMv5Er3uYbTsh3WpKAfjA7lR2Nm82/2RzdwsVfua/DBQgAx7gk0WmNfGI/edhva/8Axn9B1n8VFucRUEbQR1xxcZNNG7hGMXIXgD6D6JHZiB7o9EspZT+zOSvIbr8HF8uS+wvaO5Q8YW62qRYWu8JIVrF0hEroqpMvJ2g9ivzinbbVpImuVmlFi1/U8lpWxSh1gH5Qt7yixtlzaPArKsWlyI2txiyfrzR5u4xTn/yYlhfAkWO9Ocq50d4ixc/DZVttqiM7wxitmuFBC5AtFwh9I77qe8xfsPekyje+6hW/h5TA9/vTD73dxQ2z5SFy5nFvBBgj5HlT6N3ySYp87hFl7W7Jy+D31VW9SR2/lE12/ZMgtV7REVZqqNIG7vhaCxTQ6qszY0muXNMJ3p/er8or1vFWiial4aUmWy8L2GWdPskdeUXK7xTbKlBZqJC1wCpEmmilAKUo5EjSfyjhr+b4zwddZwXCWScW4TpJPOTFFtltJDS/NfLLGGvk/wDtbjruz/8Ajfb+Tnrr433NkhBAgAyDg5RgnrWY31H3XXPkoQvaK12v2YWz01fuW0f1nHEpx6G9uY5ItYLQnGtpXQc6q/xR3XZc9UE+sUc32hHTL7jW9hxMS7n9ZpHhFm73hGRBbbTlE9SqoB2iLsXlJkb2YlYCqTqhtSe4RTp7XDJau9FElfZFWEnYsdoIh978MjtH4yPljVCTuHdE9N5ihZc2NlKpNsnenvMVavx4kkfhSRaLxj6s77vzizX3psq0PiIzuMQ1ggAtNxBm8dyP4o0bH+r7FG85RR5fQ/SsDcf3kwt3vUggtPdkdlUXSLAhd/OdUdiVdwinT3uGyWrtRSHN6X6yjZ9ZQPYTBdS9ivUbbx9qxKWNEJG4d0WoLEUNkstiFmDFPJ9kV6k/nFXncks9qBL3omvqqt66DoV+USXMvZMht4+1RabrkJlGEYEnkDaNOedDHD3U06stvM62hBqmtx6tSfVp0xWbROkxK9DeO2LLZHoIQT1lX8MdjarTbfZHOVnmqa7EYoQAZRKp4i8bqDkmYbNOdSQe9Jiea10MfYZF6amSy6MtkcG4NNp+R0KeVlGTW4ni7ZX7YB60jwjsOxZeCO/VGD2lHmRlqjFJkeo4R1KI+calZZo/RlKk8VvqhnKr5CeYRYpSzBMbPaTPbLXSdQdvzBis9rhEkt6DJ29YrLK3FJ7Ynul7Jle2ftEQEkvkJ5oWg/ZolqbSYi+v6dk+0n94RXr/ABYskp705FwttVZd0ewYtVl4GU6PxEZ1GIa4QAWu43munenuVGlY8mULzmhG9prMM7gP3oLnerFC2/w5BxkXSMRu85RyYc9VtR7T4RQov2k5E1ZeGKFLzn6vLI9mv4Uj5wXXuQQlv78mdheqLy2REJ3bV9ZdcOhKVH+uqKdF+2lLoS1vhpHt4nD5HLjWrldOEnvVDa79lEKK9pJmmSjCEtoSFUolIoobANYjiammUm0zq4akkmhSXlipxKcjiUBkdphsIapJCynpi2c2d9YvI4oZpl26cxSkDvUY7N+Gjg5vnM1WK5IEAGU8MKFS01I2ikf4asK/ukKHWMYizb+KMoMiqbNMtk/hKsSTVKwFpO0KFY43tKlw679dzctZ6qaMj4Qk4LTYX6yE9iin5xs9hz8K+pQ7Sj/YiZgVbnG/VViH3gD3gx0Mt41ImStnCREyC+QIW3fs0LWXjOml0mWj7Se+nziOrtWix0V7KSLRb4rLu83dFq4WacirQ2qIq8grkCIbd+zRYrLxiU4r6Rs7CP3hEVz78WPo+7JF0tUfQue6rui9U3g0UafvozkRgmyewAW25Y+jcPtDujTsfdf1M+895DO85rMo3JHeYSu/bxHUF7JnmKLeSHI0sxdJeaVtSlI6SqM6m/Z1JFyovHBDy9PnS6diO8p8IkufegiK35SZ5ii7khyNrJdwsTTmspSkfeKozqbxCci1UWZwiPrbaxOSbO5I+JSB8oL6WmC+jCzWZP6mmPtKTpHMdXXHEuLXM6pST5D+7xSha31+YwhTh6AaRe7Opa6y9Crez008dRpwIyilibnnPOfcoOgqUr8Sqfdjp7h4xHoYVPqajFclCACu3/sTyuReZAqqmJHvozHXo6YfTlpkmNksoqnB9avlVnIBP0kscCh7B8wnoy6DGb23bZjxF5f2LdhV30vzKdwwoIXKu7MY6igj5xW7Gqe8n6MlvobL7kGqnlEwj7RqvUI6r/yyXVGF/wCOL6Mr0g+AmhNIgtqsYwxJk9WDbyj154Y0KGdCOwiErTi5RcWLTi1Fpl1tJNWnBtSrujRqLMWijTeJIpUi8kJzOuKFvUioYbLtaDctkeTjgJSQa0PzENuJxk44YUotJ5LzNmra/dV3GNGfusox95GdJ0Rgmuz2AC3XOH0SvfPcI1bL4f3M+799EbeNY8pGqiU/OIqzSrpskor2TEDMJoeUIndWGOY1U3nkJNmkov2nUjqTWKMdqL+pO96q+g+vKr6wgeqlPzieu1xokVD4bGzkyKHMaInlVjh7jI03nkJpylMP2joHQkDxilHajjqyxzq56InVpx2kyn1cPYCYh7WniEvoSdmxzJfU0NKiBlHI5Okx1Gl+p4y9nJYH+NOK80aeLTTVvJA+9HS9kUNMdb89/wCDE7Qq6paV5Gk3SsgSkozL60pGLeo5q7SYtTlqk2V4rCwS8NFCAAgAxC9D7th2i48y2lbM0kni1EhJz5QqAaFKjX70TTaqUsPyGLMZ5RUb0Xnfn2kIVK4QlWJK0lZ0ihHm6PCM217P4DcotvPoWqt0qiw8L7kKqdeLgOA8ZgwUoanKlaU0xpupNyzjfGCkqcFHGds5LBZl0EFtJeKgs6Qkig2DRpi1Tso6fFzKtS8erwnlq3QSGyWSorGokZjWBlpgqWUVHwcxaV43LE+QwctaZWjiAyrGRhJoa9VMuuInXqSjo07kiowi9WdiUk7nN4E8apWOmYSRQbtETQso6Vq5kM7yWfDyObQuejAS0pWMaAoih3aISpZR0+HmLTvHq8XIjlzs4pPEcSrFTCVUNad3TEbq12tGncl4dJPXqJSTuc1gTxilY6Z4SKDcMolhYwx4uZDO9lq8PIW/sfL+s51jwh3cafqN77U9CHDUzJLUkNlxCjUEA9By0HdECVS3bSWUWM066TbwxazbBcmVKdmcSAdAGRPQdAEOp28qrcqmw2pXjSSjDckhc+X9ZzrHhEvc6ZD3yp6FWtWznmDxagSjFiSqhodWrQaRSqUp0/D5F2nUjUWVzJWzrHcm3FPPhSEHQNBOyldQienRdaTlPZEFSrGlFRhuyTNz5f1nOseETdzpkPfKnoVOdl3WFpQ4k0QqqdiqkVod9BFCcZU2lLki9CUZpuLHtm2ytqZM0porNDROYArlpodUV7unOun5Z9Ca2lGjjzx6mgXLvAifmOJLXFJSkrWorBGFNK6hSMr/AEx6lvt5mj37wvbcfXYH6WtZc4R9WlaBoHQaVwfNXVHQyXCpqPUyE9csmvRWJQgAIACADPuHFhKrMKikFSHG8J2VVQ06DABRrAP1Zn3BG1Qfs19DGrfEf1HxVEpGGIQZDAYoMhgMcAYPMcGQwGKE3DAY4NwweY4BcBjhchgMcGQwGOEyGDzGYNQYDEYMi4PMUGQwe4oTKDB4TBkAKoMhgph8oM86yxUrfq3QawsCo3DLM7KxmSwqzbNOm3wkkfRN0LvokZVEunMjNaqecs6T/WyK85OUsk8VhYJqGihAAQAYnwv2lNptJpliYcaCmk5JWoCpUrMgQsIuUkhJS0xyVWcs20Hk4HZxTiDnhWtZFRoyMW+5z6lXvcehNSDfFMpQSCUJoabtkXoJwgl0KU3qm31K6LyzR82X/CsxT71VfKP9y33amucjoW1PnQx+E/MwvGrv+kTg0V/Ue/pC0ToaA+6PGF4lw/IOHQXmeh+0z6KR0J8YXVcvyExbo6/5mfSQOqD/AHPoH+3Og1aR/WIHV4Qum46oTVb9D3yW0D+vSOj8oOHX+ZBrofKe/o+e/aQPuwvBr/P+hOJR+U9/Rs5rm6fd/OBUa3z/AKDi0vkPRZczrnFfCPGF4FT5/wBBxqfyHf6Ke/a3OpPjB3efzsTjR+RHYspzXNO/hheBL52Jxl8iPf0cr9oe60+ELwH8zDiL5UdpkD9u90qHhDuE/mYnE/8AVHYlD9q6ekeEKqfqxNfojtLBH6xfSR4Q7S+rGt+iFkZayeenyhyExkg5mzJjj1PsvcUo6FJKgRlQ5iKVW1lObkmW6deMIpNDW2bTtJhGJU88a1Ao65pArtitVoSpJNsnp1lUeEj6as9RLTZOZKE1P3REBMOIAKtfa/DFmloPNuL43HhwBOWDDWtSPWEAGMXtvQzaFosPtJWlISlNF0rUEmuROWcSUfiRGVvhskXJ1tOlaRuKhGw5xXNmUqcn5CC7XYH61HXDONT6jlRn0Ezb0v8AajthO8U+o7u8+gmu8MuPT7D4Q3vNPqKrefQ4N5Jf1lfCYR3dPqO7tPocf2nY9r4YTvlIO6zOTepkal9Q8YTvlP1F7pMTN7GfVX2eMN79T9Re6yPBets6G1nq8YV3sejDukuqPReYamXD1Qd7XysO69ZI9F4VapZ0/wBc0Hen8jDu6+ZHott0/wDxnP66IXvMvkYnAj8yOha7/wCyr+IeELx6nyMODBf1nQtOY/ZVfGPCF4tT5P2Jw4fP+jsWhM/s3/kHhC8Sr8n7E0U/m/R0J2Y/Zx/qD+WDiVPl/f8A8DRD5v0dCbf+xH+oP5YdrqfL+xumHzfo6Ey99kP9QeEOUp/L+xHGPX9CgfXrb/GPCFUpdBHFdRVLm0Uh6Y1og73MqW2hKQTmdAJ0jdFO8TcVhFm1aTeS6WPwuThdYl1SjSQpTbdSpytCQmoBEZzTXNF9NPkzaoQDGv8AiD8+R/73ezAveQPkQAYbBqEJB24RG4oR5pGQ3LqQszd1K3FLLh5RrQJHeTFWdmpScs8yzG5cYpYPUXbZ1qWekeECsqfqJ3qYqm78v6qjzqMPVpTE7xUFU2LL/Z9phVa0l5DXXqdRQWXL/ZJhyoU15CcafU7TIMjQ0jqELwqfRCcSfUUTLtjQ2j4RDtEF5DdUup2EJ9UdQhdhNzoGFyIe4jBkMI8qYMinhXvgyGDkuDaOuEyGDkvo9ZPWITWuoulnPlTfrp6xBrXUXQ+h4Zxv109YhOJHqg0S6AZ1v10/EINceqDRLoHljfrp+IQmuPUNL6AJlPrJ6xDsrqGl9DsPA6D2iD7iYYFcLgQjHT9ek/8Aqt/+1MZ9778S7a+6z6bimWjGv+IZJxSKtVXs9/0R+R6oVbMHyKYu32PWPUY03c0+pnq3mJKvIwPW6h8zDO9wQ7u0xuq9jOpJPSnxhHeR6MXusup0m8SleYyo8xJ7kwx3nSI5WvqLtzs6vzJF08yHT24YTvkugqtV1HSJC2F+bIujnQr+IiE73N+SHd2gLm7duEFXkihTcivQMUN73UfQXu8EVt2fm0r4tZLahkUqThKecHMQ/XXfIbw6SZZbLufaUyMTMzLr3JeTXpGGsQzrVo88kipU2LucHFrDznQOYqPcIo1O0akOcZFqFnTfnER/u9nPSmgOhzxEVZdsdVL8ky7P9V+A/u5dPnTg38hXzXEb7ZXyv8ki7OfVfg7HBp/+lSuZr/dCf6rJ8oftjlYx85DyW4I1K9N34EjvMSRu7ifKmMlb0Y85ik3wYSLGc1PhrceLKuhIi3SjcT5xS/LK0+DHk2/wVe0rLs0q4qRE3MuHQSEgdCUoxHsjQVvtmTwVnU6FmuxwNvu0XNL4hHqChWfkntiOfDW0RycvMtn9ydn/AGsx8SP5Ij2H5OVcCUhqemB95v8AkgDIgvgOk9Uy+P8ATP8ADBhBkbucBjPozjg520HuIgwIM3+BF8f4c+n7zSh2hw90KpNcmI0n5DaX4KLSamGHS408lt1CicSgQlKwTQKG7bA5OXNgopcjcoQUirfu7KziUomWg4lCsSQa5GlNW6ACOa4P7KTok2ukV7zAA+YutII82UYH/bT8xAA+as1hPmtNp5kJHcIAHKUgaBSAD2AAgAIAGFq2LLTKcL7KHB7SRUcx0iFTa5CNJlGtXgeklnEw44wrVTlAdBzHQYmjcSXPcY6aGSLlW5L/AOXtLGBoCiodi8Q7YV1ab5xE0yXmdE3oRlRlz4D4QYosXxo5/SF5v2Vnnwo/mhvDoC6qh7S9DmX0LXwDxh2KC6ieNni7i21Mf5m0sKTpSnGexOEQvFprlEHCT8yQsngfkGzieU4+rXUhIPQnM9JMNlcTfLYFTSLxZlky8unCw0hseykCvOdcQtt8yTGB7CAEABAAQAEABAAQAEA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object 6"/>
          <p:cNvSpPr>
            <a:spLocks/>
          </p:cNvSpPr>
          <p:nvPr/>
        </p:nvSpPr>
        <p:spPr bwMode="auto">
          <a:xfrm>
            <a:off x="1524000" y="13607"/>
            <a:ext cx="9144000" cy="798513"/>
          </a:xfrm>
          <a:custGeom>
            <a:avLst/>
            <a:gdLst>
              <a:gd name="T0" fmla="*/ 0 w 13004800"/>
              <a:gd name="T1" fmla="*/ 23395 h 1136650"/>
              <a:gd name="T2" fmla="*/ 270060 w 13004800"/>
              <a:gd name="T3" fmla="*/ 23395 h 1136650"/>
              <a:gd name="T4" fmla="*/ 270060 w 13004800"/>
              <a:gd name="T5" fmla="*/ 0 h 1136650"/>
              <a:gd name="T6" fmla="*/ 0 w 13004800"/>
              <a:gd name="T7" fmla="*/ 0 h 1136650"/>
              <a:gd name="T8" fmla="*/ 0 w 13004800"/>
              <a:gd name="T9" fmla="*/ 23395 h 1136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04800"/>
              <a:gd name="T16" fmla="*/ 0 h 1136650"/>
              <a:gd name="T17" fmla="*/ 13004800 w 13004800"/>
              <a:gd name="T18" fmla="*/ 1136650 h 1136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04800" h="1136650">
                <a:moveTo>
                  <a:pt x="0" y="1136421"/>
                </a:moveTo>
                <a:lnTo>
                  <a:pt x="13004800" y="1136421"/>
                </a:lnTo>
                <a:lnTo>
                  <a:pt x="13004800" y="0"/>
                </a:lnTo>
                <a:lnTo>
                  <a:pt x="0" y="0"/>
                </a:lnTo>
                <a:lnTo>
                  <a:pt x="0" y="1136421"/>
                </a:lnTo>
                <a:close/>
              </a:path>
            </a:pathLst>
          </a:custGeom>
          <a:solidFill>
            <a:srgbClr val="D2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" name="object 8"/>
          <p:cNvSpPr>
            <a:spLocks/>
          </p:cNvSpPr>
          <p:nvPr/>
        </p:nvSpPr>
        <p:spPr bwMode="auto">
          <a:xfrm>
            <a:off x="1524000" y="-19051"/>
            <a:ext cx="2687638" cy="795337"/>
          </a:xfrm>
          <a:custGeom>
            <a:avLst/>
            <a:gdLst>
              <a:gd name="T0" fmla="*/ 79581 w 3822065"/>
              <a:gd name="T1" fmla="*/ 0 h 1132205"/>
              <a:gd name="T2" fmla="*/ 0 w 3822065"/>
              <a:gd name="T3" fmla="*/ 0 h 1132205"/>
              <a:gd name="T4" fmla="*/ 0 w 3822065"/>
              <a:gd name="T5" fmla="*/ 23218 h 1132205"/>
              <a:gd name="T6" fmla="*/ 55769 w 3822065"/>
              <a:gd name="T7" fmla="*/ 23218 h 1132205"/>
              <a:gd name="T8" fmla="*/ 79581 w 3822065"/>
              <a:gd name="T9" fmla="*/ 0 h 1132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2065"/>
              <a:gd name="T16" fmla="*/ 0 h 1132205"/>
              <a:gd name="T17" fmla="*/ 3822065 w 3822065"/>
              <a:gd name="T18" fmla="*/ 1132205 h 1132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2065" h="1132205">
                <a:moveTo>
                  <a:pt x="3821690" y="0"/>
                </a:moveTo>
                <a:lnTo>
                  <a:pt x="0" y="0"/>
                </a:lnTo>
                <a:lnTo>
                  <a:pt x="0" y="1132065"/>
                </a:lnTo>
                <a:lnTo>
                  <a:pt x="2678137" y="1132065"/>
                </a:lnTo>
                <a:lnTo>
                  <a:pt x="3821690" y="0"/>
                </a:lnTo>
                <a:close/>
              </a:path>
            </a:pathLst>
          </a:custGeom>
          <a:solidFill>
            <a:srgbClr val="009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" name="object 9"/>
          <p:cNvSpPr>
            <a:spLocks/>
          </p:cNvSpPr>
          <p:nvPr/>
        </p:nvSpPr>
        <p:spPr bwMode="auto">
          <a:xfrm>
            <a:off x="1524001" y="-22226"/>
            <a:ext cx="1452563" cy="798512"/>
          </a:xfrm>
          <a:custGeom>
            <a:avLst/>
            <a:gdLst>
              <a:gd name="T0" fmla="*/ 42957 w 2066289"/>
              <a:gd name="T1" fmla="*/ 0 h 1136650"/>
              <a:gd name="T2" fmla="*/ 0 w 2066289"/>
              <a:gd name="T3" fmla="*/ 0 h 1136650"/>
              <a:gd name="T4" fmla="*/ 0 w 2066289"/>
              <a:gd name="T5" fmla="*/ 23395 h 1136650"/>
              <a:gd name="T6" fmla="*/ 19087 w 2066289"/>
              <a:gd name="T7" fmla="*/ 23395 h 1136650"/>
              <a:gd name="T8" fmla="*/ 42957 w 2066289"/>
              <a:gd name="T9" fmla="*/ 0 h 1136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6289"/>
              <a:gd name="T16" fmla="*/ 0 h 1136650"/>
              <a:gd name="T17" fmla="*/ 2066289 w 2066289"/>
              <a:gd name="T18" fmla="*/ 1136650 h 11366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6289" h="1136650">
                <a:moveTo>
                  <a:pt x="2065832" y="0"/>
                </a:moveTo>
                <a:lnTo>
                  <a:pt x="0" y="0"/>
                </a:lnTo>
                <a:lnTo>
                  <a:pt x="0" y="1136421"/>
                </a:lnTo>
                <a:lnTo>
                  <a:pt x="917878" y="1136421"/>
                </a:lnTo>
                <a:lnTo>
                  <a:pt x="2065832" y="0"/>
                </a:lnTo>
                <a:close/>
              </a:path>
            </a:pathLst>
          </a:custGeom>
          <a:solidFill>
            <a:srgbClr val="0071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4619625" y="-22226"/>
            <a:ext cx="6048375" cy="724499"/>
          </a:xfrm>
          <a:prstGeom prst="rect">
            <a:avLst/>
          </a:prstGeom>
          <a:noFill/>
        </p:spPr>
        <p:txBody>
          <a:bodyPr lIns="62174" tIns="31086" rIns="62174" bIns="31086">
            <a:spAutoFit/>
          </a:bodyPr>
          <a:lstStyle/>
          <a:p>
            <a:pPr algn="r" defTabSz="310876">
              <a:defRPr/>
            </a:pPr>
            <a:r>
              <a:rPr lang="es-AR" sz="26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Financiamiento PyMEs</a:t>
            </a:r>
          </a:p>
          <a:p>
            <a:pPr algn="r" defTabSz="310876">
              <a:defRPr/>
            </a:pPr>
            <a:r>
              <a:rPr lang="es-AR" sz="1700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Diagnóstico</a:t>
            </a:r>
            <a:endParaRPr lang="es-AR" sz="170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" name="1 Objeto"/>
          <p:cNvGraphicFramePr>
            <a:graphicFrameLocks/>
          </p:cNvGraphicFramePr>
          <p:nvPr>
            <p:extLst/>
          </p:nvPr>
        </p:nvGraphicFramePr>
        <p:xfrm>
          <a:off x="1527176" y="857251"/>
          <a:ext cx="9140825" cy="60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3" imgW="9193565" imgH="5931922" progId="">
                  <p:embed/>
                </p:oleObj>
              </mc:Choice>
              <mc:Fallback>
                <p:oleObj r:id="rId3" imgW="9193565" imgH="5931922" progId="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6" y="857251"/>
                        <a:ext cx="9140825" cy="6000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9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/>
          <p:cNvGrpSpPr>
            <a:grpSpLocks/>
          </p:cNvGrpSpPr>
          <p:nvPr/>
        </p:nvGrpSpPr>
        <p:grpSpPr bwMode="auto">
          <a:xfrm>
            <a:off x="2383745" y="0"/>
            <a:ext cx="7170737" cy="750888"/>
            <a:chOff x="2667001" y="-2260"/>
            <a:chExt cx="6858000" cy="751044"/>
          </a:xfrm>
        </p:grpSpPr>
        <p:sp>
          <p:nvSpPr>
            <p:cNvPr id="5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6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7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8" name="Rectángulo 17"/>
          <p:cNvSpPr>
            <a:spLocks noChangeArrowheads="1"/>
          </p:cNvSpPr>
          <p:nvPr/>
        </p:nvSpPr>
        <p:spPr bwMode="auto">
          <a:xfrm>
            <a:off x="6669577" y="6350"/>
            <a:ext cx="28252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Líneas no bancarias</a:t>
            </a:r>
            <a:endParaRPr lang="es-AR" altLang="es-AR" sz="2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342684" y="1097223"/>
            <a:ext cx="9252857" cy="1240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1244712" y="1256044"/>
            <a:ext cx="944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PyMEs que no pueden acceder al sistema bancario con tasas accesibles.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destinos de proyectos de inversión, capital de trabajo y bienes de capital.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 atendidos: industria manufacturera, agroindustrial, construcción y servicios industriales.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25" y="2569029"/>
            <a:ext cx="7704729" cy="4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/>
          <p:cNvGrpSpPr>
            <a:grpSpLocks/>
          </p:cNvGrpSpPr>
          <p:nvPr/>
        </p:nvGrpSpPr>
        <p:grpSpPr bwMode="auto">
          <a:xfrm>
            <a:off x="2383745" y="0"/>
            <a:ext cx="7170737" cy="750888"/>
            <a:chOff x="2667001" y="-2260"/>
            <a:chExt cx="6858000" cy="751044"/>
          </a:xfrm>
        </p:grpSpPr>
        <p:sp>
          <p:nvSpPr>
            <p:cNvPr id="5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6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7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8" name="Rectángulo 17"/>
          <p:cNvSpPr>
            <a:spLocks noChangeArrowheads="1"/>
          </p:cNvSpPr>
          <p:nvPr/>
        </p:nvSpPr>
        <p:spPr bwMode="auto">
          <a:xfrm>
            <a:off x="7095976" y="6350"/>
            <a:ext cx="23988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Líneas bancarias</a:t>
            </a:r>
            <a:endParaRPr lang="es-AR" altLang="es-AR" sz="2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342684" y="1097223"/>
            <a:ext cx="9252857" cy="1794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1404425" y="1256044"/>
            <a:ext cx="9129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PyMEs a través del sistema bancario con tasas bonificadas.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facilitar el acceso a financiamiento para impulsar el desarrollo de las PyMEs.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destinos de proyectos de inversión, compra de galpones para la producción, radicación en parques industriales, capital de trabajo y bienes de capital.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 atendidos: industria manufacturera, agroindustrial, construcción, comercio y servicios.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51 Rectángulo"/>
          <p:cNvSpPr>
            <a:spLocks noChangeArrowheads="1"/>
          </p:cNvSpPr>
          <p:nvPr/>
        </p:nvSpPr>
        <p:spPr bwMode="auto">
          <a:xfrm>
            <a:off x="1035050" y="4059230"/>
            <a:ext cx="5715000" cy="730250"/>
          </a:xfrm>
          <a:prstGeom prst="rect">
            <a:avLst/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s-ES" altLang="es-AR" sz="1800" dirty="0">
                <a:solidFill>
                  <a:srgbClr val="FFFFFF"/>
                </a:solidFill>
              </a:rPr>
              <a:t>ELEGIBILIDAD </a:t>
            </a:r>
            <a:r>
              <a:rPr lang="es-ES" altLang="es-AR" sz="1800" dirty="0" smtClean="0">
                <a:solidFill>
                  <a:srgbClr val="FFFFFF"/>
                </a:solidFill>
              </a:rPr>
              <a:t>PREVIA DE GESTIÓN ON LINE</a:t>
            </a:r>
            <a:endParaRPr lang="es-ES" altLang="es-AR" sz="1800" dirty="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s-ES" altLang="es-AR" sz="1800" dirty="0">
                <a:solidFill>
                  <a:srgbClr val="FFFFFF"/>
                </a:solidFill>
              </a:rPr>
              <a:t>QUE INCLUYE EL MONTO DE LA </a:t>
            </a:r>
            <a:r>
              <a:rPr lang="es-ES" altLang="es-AR" sz="1800" dirty="0" smtClean="0">
                <a:solidFill>
                  <a:srgbClr val="FFFFFF"/>
                </a:solidFill>
              </a:rPr>
              <a:t>BONIFICACIÓN</a:t>
            </a:r>
            <a:endParaRPr lang="es-ES" altLang="es-AR" sz="1800" dirty="0">
              <a:solidFill>
                <a:srgbClr val="FFFFFF"/>
              </a:solidFill>
            </a:endParaRPr>
          </a:p>
        </p:txBody>
      </p:sp>
      <p:sp>
        <p:nvSpPr>
          <p:cNvPr id="12" name="51 Rectángulo"/>
          <p:cNvSpPr>
            <a:spLocks noChangeArrowheads="1"/>
          </p:cNvSpPr>
          <p:nvPr/>
        </p:nvSpPr>
        <p:spPr bwMode="auto">
          <a:xfrm>
            <a:off x="1035050" y="3168870"/>
            <a:ext cx="5715000" cy="730250"/>
          </a:xfrm>
          <a:prstGeom prst="rect">
            <a:avLst/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Pct val="25000"/>
              <a:buNone/>
            </a:pPr>
            <a:r>
              <a:rPr lang="es-ES" altLang="es-AR" sz="1800" dirty="0">
                <a:solidFill>
                  <a:srgbClr val="FFFFFF"/>
                </a:solidFill>
              </a:rPr>
              <a:t> PROYECTOS DE INVERSIÓN</a:t>
            </a:r>
          </a:p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s-ES" altLang="es-AR" sz="1800" dirty="0" smtClean="0">
                <a:solidFill>
                  <a:srgbClr val="FFFFFF"/>
                </a:solidFill>
              </a:rPr>
              <a:t>HASTA $ 35 MILLONES</a:t>
            </a:r>
          </a:p>
        </p:txBody>
      </p:sp>
      <p:sp>
        <p:nvSpPr>
          <p:cNvPr id="13" name="51 Rectángulo"/>
          <p:cNvSpPr>
            <a:spLocks noChangeArrowheads="1"/>
          </p:cNvSpPr>
          <p:nvPr/>
        </p:nvSpPr>
        <p:spPr bwMode="auto">
          <a:xfrm>
            <a:off x="1035050" y="4949590"/>
            <a:ext cx="5715000" cy="730250"/>
          </a:xfrm>
          <a:prstGeom prst="rect">
            <a:avLst/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s-ES" altLang="es-AR" sz="1800" dirty="0">
                <a:solidFill>
                  <a:srgbClr val="FFFFFF"/>
                </a:solidFill>
              </a:rPr>
              <a:t>CUPO ÚNICO PARA TODOS LOS BANCOS PARTICIPANTES</a:t>
            </a:r>
          </a:p>
        </p:txBody>
      </p:sp>
      <p:sp>
        <p:nvSpPr>
          <p:cNvPr id="14" name="51 Rectángulo"/>
          <p:cNvSpPr>
            <a:spLocks noChangeArrowheads="1"/>
          </p:cNvSpPr>
          <p:nvPr/>
        </p:nvSpPr>
        <p:spPr bwMode="auto">
          <a:xfrm>
            <a:off x="1035050" y="5856514"/>
            <a:ext cx="5715000" cy="730250"/>
          </a:xfrm>
          <a:prstGeom prst="rect">
            <a:avLst/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Pct val="25000"/>
              <a:buFontTx/>
              <a:buNone/>
            </a:pPr>
            <a:r>
              <a:rPr lang="es-ES" altLang="es-AR" sz="1800" dirty="0" smtClean="0">
                <a:solidFill>
                  <a:srgbClr val="FFFFFF"/>
                </a:solidFill>
              </a:rPr>
              <a:t>MAYOR PLAZO DE REPAGO</a:t>
            </a:r>
            <a:endParaRPr lang="es-ES" altLang="es-AR" sz="1800" dirty="0">
              <a:solidFill>
                <a:srgbClr val="FFFFFF"/>
              </a:solidFill>
            </a:endParaRPr>
          </a:p>
        </p:txBody>
      </p:sp>
      <p:sp>
        <p:nvSpPr>
          <p:cNvPr id="15" name="51 Rectángulo"/>
          <p:cNvSpPr>
            <a:spLocks noChangeArrowheads="1"/>
          </p:cNvSpPr>
          <p:nvPr/>
        </p:nvSpPr>
        <p:spPr bwMode="auto">
          <a:xfrm>
            <a:off x="7283450" y="3175000"/>
            <a:ext cx="4121150" cy="876520"/>
          </a:xfrm>
          <a:prstGeom prst="rect">
            <a:avLst/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Pct val="25000"/>
              <a:buNone/>
            </a:pPr>
            <a:r>
              <a:rPr lang="es-ES" altLang="es-AR" sz="1800" dirty="0">
                <a:solidFill>
                  <a:srgbClr val="FFFFFF"/>
                </a:solidFill>
              </a:rPr>
              <a:t> </a:t>
            </a:r>
            <a:r>
              <a:rPr lang="es-ES" altLang="es-AR" sz="1800" dirty="0" smtClean="0">
                <a:solidFill>
                  <a:srgbClr val="FFFFFF"/>
                </a:solidFill>
              </a:rPr>
              <a:t>TASA MÁXIMA ELEGIBLE SOBRE LA QUE SE APLICA LA BONIFICACIÓN (-4% o -6%)</a:t>
            </a:r>
          </a:p>
          <a:p>
            <a:pPr algn="ctr">
              <a:spcBef>
                <a:spcPct val="0"/>
              </a:spcBef>
              <a:buSzPct val="25000"/>
              <a:buNone/>
            </a:pPr>
            <a:r>
              <a:rPr lang="es-ES" altLang="es-AR" sz="1800" dirty="0" smtClean="0">
                <a:solidFill>
                  <a:srgbClr val="FFFFFF"/>
                </a:solidFill>
              </a:rPr>
              <a:t>(VARIABLE A LA BAJA – BADLAR + 4,5%)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144000" y="5676900"/>
            <a:ext cx="1219200" cy="317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5B8229-6042-4711-8193-361CD0417807}" type="slidenum">
              <a:rPr lang="es-ES" altLang="es-A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s-AR" sz="1200" smtClean="0">
              <a:solidFill>
                <a:srgbClr val="898989"/>
              </a:solidFill>
            </a:endParaRPr>
          </a:p>
        </p:txBody>
      </p:sp>
      <p:sp>
        <p:nvSpPr>
          <p:cNvPr id="43011" name="9 Rectángulo redondeado"/>
          <p:cNvSpPr>
            <a:spLocks noChangeArrowheads="1"/>
          </p:cNvSpPr>
          <p:nvPr/>
        </p:nvSpPr>
        <p:spPr bwMode="auto">
          <a:xfrm>
            <a:off x="2268538" y="2216150"/>
            <a:ext cx="7878762" cy="2447925"/>
          </a:xfrm>
          <a:prstGeom prst="roundRect">
            <a:avLst>
              <a:gd name="adj" fmla="val 16667"/>
            </a:avLst>
          </a:prstGeom>
          <a:solidFill>
            <a:srgbClr val="27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25000"/>
              <a:buFontTx/>
              <a:buNone/>
            </a:pPr>
            <a:r>
              <a:rPr lang="es-AR" altLang="es-AR" sz="2800">
                <a:solidFill>
                  <a:srgbClr val="FFFFFF"/>
                </a:solidFill>
                <a:cs typeface="Arial" panose="020B0604020202020204" pitchFamily="34" charset="0"/>
              </a:rPr>
              <a:t>¿Cómo acceder a las líneas de financiamiento?</a:t>
            </a:r>
          </a:p>
        </p:txBody>
      </p:sp>
    </p:spTree>
    <p:extLst>
      <p:ext uri="{BB962C8B-B14F-4D97-AF65-F5344CB8AC3E}">
        <p14:creationId xmlns:p14="http://schemas.microsoft.com/office/powerpoint/2010/main" val="10593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25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58AFF-E5F9-4565-9AD4-CCF3039EB182}" type="slidenum">
              <a:rPr lang="es-ES" altLang="es-AR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AR" sz="1600" smtClean="0">
              <a:solidFill>
                <a:srgbClr val="898989"/>
              </a:solidFill>
            </a:endParaRPr>
          </a:p>
        </p:txBody>
      </p:sp>
      <p:cxnSp>
        <p:nvCxnSpPr>
          <p:cNvPr id="44035" name="Shape 256"/>
          <p:cNvCxnSpPr>
            <a:cxnSpLocks noChangeShapeType="1"/>
          </p:cNvCxnSpPr>
          <p:nvPr/>
        </p:nvCxnSpPr>
        <p:spPr bwMode="auto">
          <a:xfrm rot="10800000">
            <a:off x="-323850" y="6165850"/>
            <a:ext cx="0" cy="71438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36" name="Grupo 16"/>
          <p:cNvGrpSpPr>
            <a:grpSpLocks/>
          </p:cNvGrpSpPr>
          <p:nvPr/>
        </p:nvGrpSpPr>
        <p:grpSpPr bwMode="auto">
          <a:xfrm>
            <a:off x="1596980" y="6350"/>
            <a:ext cx="8212183" cy="750888"/>
            <a:chOff x="2667001" y="-2260"/>
            <a:chExt cx="6858000" cy="751044"/>
          </a:xfrm>
        </p:grpSpPr>
        <p:sp>
          <p:nvSpPr>
            <p:cNvPr id="44043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4044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4045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44037" name="Rectángulo 14"/>
          <p:cNvSpPr>
            <a:spLocks noChangeArrowheads="1"/>
          </p:cNvSpPr>
          <p:nvPr/>
        </p:nvSpPr>
        <p:spPr bwMode="auto">
          <a:xfrm>
            <a:off x="9625013" y="6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s-AR" altLang="es-AR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4041" name="Rectángulo 17"/>
          <p:cNvSpPr>
            <a:spLocks noChangeArrowheads="1"/>
          </p:cNvSpPr>
          <p:nvPr/>
        </p:nvSpPr>
        <p:spPr bwMode="auto">
          <a:xfrm>
            <a:off x="3969708" y="6350"/>
            <a:ext cx="58342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s-AR" altLang="es-AR" sz="2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Formulario único para solicitud de crédito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>
          <a:xfrm>
            <a:off x="1695520" y="1289503"/>
            <a:ext cx="8475521" cy="553583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374321" y="4788582"/>
            <a:ext cx="3259138" cy="19970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44040" name="Shape 26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892" y="5108120"/>
            <a:ext cx="10175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798286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Shape 26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784225"/>
            <a:ext cx="72501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hape 27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0C616-CDC7-48A1-8265-D4732C7360A6}" type="slidenum">
              <a:rPr lang="es-ES" altLang="es-AR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AR" sz="1600" smtClean="0">
              <a:solidFill>
                <a:srgbClr val="898989"/>
              </a:solidFill>
            </a:endParaRPr>
          </a:p>
        </p:txBody>
      </p:sp>
      <p:grpSp>
        <p:nvGrpSpPr>
          <p:cNvPr id="46084" name="Grupo 16"/>
          <p:cNvGrpSpPr>
            <a:grpSpLocks/>
          </p:cNvGrpSpPr>
          <p:nvPr/>
        </p:nvGrpSpPr>
        <p:grpSpPr bwMode="auto">
          <a:xfrm>
            <a:off x="2547938" y="11113"/>
            <a:ext cx="7170737" cy="750887"/>
            <a:chOff x="2667001" y="-2260"/>
            <a:chExt cx="6858000" cy="751044"/>
          </a:xfrm>
        </p:grpSpPr>
        <p:sp>
          <p:nvSpPr>
            <p:cNvPr id="46088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6089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6090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46085" name="Rectángulo 11"/>
          <p:cNvSpPr>
            <a:spLocks noChangeArrowheads="1"/>
          </p:cNvSpPr>
          <p:nvPr/>
        </p:nvSpPr>
        <p:spPr bwMode="auto">
          <a:xfrm>
            <a:off x="5351116" y="11113"/>
            <a:ext cx="4362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¿Qué línea de financiamiento es acorde </a:t>
            </a:r>
          </a:p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para mi empresa o proyecto? </a:t>
            </a:r>
          </a:p>
        </p:txBody>
      </p:sp>
      <p:sp>
        <p:nvSpPr>
          <p:cNvPr id="46086" name="Shape 281"/>
          <p:cNvSpPr txBox="1">
            <a:spLocks noChangeArrowheads="1"/>
          </p:cNvSpPr>
          <p:nvPr/>
        </p:nvSpPr>
        <p:spPr bwMode="auto">
          <a:xfrm>
            <a:off x="2195513" y="5988050"/>
            <a:ext cx="7489825" cy="733425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AR" sz="1800">
              <a:solidFill>
                <a:srgbClr val="4F6128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087" name="Rectángulo 1"/>
          <p:cNvSpPr>
            <a:spLocks noChangeArrowheads="1"/>
          </p:cNvSpPr>
          <p:nvPr/>
        </p:nvSpPr>
        <p:spPr bwMode="auto">
          <a:xfrm>
            <a:off x="2173288" y="6030913"/>
            <a:ext cx="748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AR">
                <a:solidFill>
                  <a:srgbClr val="4F6128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Ingresá los datos de tu empresa y proyecto para que el sistema te indique cuáles son las líneas disponibles.</a:t>
            </a:r>
          </a:p>
        </p:txBody>
      </p:sp>
    </p:spTree>
    <p:extLst>
      <p:ext uri="{BB962C8B-B14F-4D97-AF65-F5344CB8AC3E}">
        <p14:creationId xmlns:p14="http://schemas.microsoft.com/office/powerpoint/2010/main" val="35920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hape 27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954088"/>
            <a:ext cx="79549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hape 28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3A7BA3-2D5C-4F05-BBFE-317CFC9E3367}" type="slidenum">
              <a:rPr lang="es-ES" altLang="es-AR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AR" sz="1600" smtClean="0">
              <a:solidFill>
                <a:srgbClr val="898989"/>
              </a:solidFill>
            </a:endParaRPr>
          </a:p>
        </p:txBody>
      </p:sp>
      <p:sp>
        <p:nvSpPr>
          <p:cNvPr id="48132" name="Shape 281"/>
          <p:cNvSpPr txBox="1">
            <a:spLocks noChangeArrowheads="1"/>
          </p:cNvSpPr>
          <p:nvPr/>
        </p:nvSpPr>
        <p:spPr bwMode="auto">
          <a:xfrm>
            <a:off x="2195513" y="5988050"/>
            <a:ext cx="7489825" cy="368300"/>
          </a:xfrm>
          <a:prstGeom prst="rect">
            <a:avLst/>
          </a:prstGeom>
          <a:solidFill>
            <a:srgbClr val="C2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1800">
                <a:solidFill>
                  <a:srgbClr val="4F6128"/>
                </a:solidFill>
                <a:cs typeface="Arial" panose="020B0604020202020204" pitchFamily="34" charset="0"/>
                <a:sym typeface="Calibri" panose="020F0502020204030204" pitchFamily="34" charset="0"/>
              </a:rPr>
              <a:t>¡Formulario enviado! Recibirás vía E-mail información sobre los pasos a seguir.</a:t>
            </a:r>
          </a:p>
        </p:txBody>
      </p:sp>
      <p:grpSp>
        <p:nvGrpSpPr>
          <p:cNvPr id="48133" name="Grupo 16"/>
          <p:cNvGrpSpPr>
            <a:grpSpLocks/>
          </p:cNvGrpSpPr>
          <p:nvPr/>
        </p:nvGrpSpPr>
        <p:grpSpPr bwMode="auto">
          <a:xfrm>
            <a:off x="2366963" y="0"/>
            <a:ext cx="7169150" cy="750888"/>
            <a:chOff x="2667001" y="-2260"/>
            <a:chExt cx="6858000" cy="751044"/>
          </a:xfrm>
        </p:grpSpPr>
        <p:sp>
          <p:nvSpPr>
            <p:cNvPr id="48135" name="object 6"/>
            <p:cNvSpPr>
              <a:spLocks/>
            </p:cNvSpPr>
            <p:nvPr/>
          </p:nvSpPr>
          <p:spPr bwMode="auto">
            <a:xfrm>
              <a:off x="2667001" y="-2138"/>
              <a:ext cx="6858000" cy="750922"/>
            </a:xfrm>
            <a:custGeom>
              <a:avLst/>
              <a:gdLst>
                <a:gd name="T0" fmla="*/ 0 w 13004800"/>
                <a:gd name="T1" fmla="*/ 10211 h 1136650"/>
                <a:gd name="T2" fmla="*/ 75101 w 13004800"/>
                <a:gd name="T3" fmla="*/ 10211 h 1136650"/>
                <a:gd name="T4" fmla="*/ 75101 w 13004800"/>
                <a:gd name="T5" fmla="*/ 0 h 1136650"/>
                <a:gd name="T6" fmla="*/ 0 w 13004800"/>
                <a:gd name="T7" fmla="*/ 0 h 1136650"/>
                <a:gd name="T8" fmla="*/ 0 w 13004800"/>
                <a:gd name="T9" fmla="*/ 10211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4800"/>
                <a:gd name="T16" fmla="*/ 0 h 1136650"/>
                <a:gd name="T17" fmla="*/ 13004800 w 13004800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4800" h="1136650">
                  <a:moveTo>
                    <a:pt x="0" y="1136421"/>
                  </a:moveTo>
                  <a:lnTo>
                    <a:pt x="13004800" y="1136421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1136421"/>
                  </a:lnTo>
                  <a:close/>
                </a:path>
              </a:pathLst>
            </a:custGeom>
            <a:solidFill>
              <a:srgbClr val="D2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8136" name="object 8"/>
            <p:cNvSpPr>
              <a:spLocks/>
            </p:cNvSpPr>
            <p:nvPr/>
          </p:nvSpPr>
          <p:spPr bwMode="auto">
            <a:xfrm>
              <a:off x="2667001" y="243"/>
              <a:ext cx="2015729" cy="748541"/>
            </a:xfrm>
            <a:custGeom>
              <a:avLst/>
              <a:gdLst>
                <a:gd name="T0" fmla="*/ 22135 w 3822065"/>
                <a:gd name="T1" fmla="*/ 0 h 1132205"/>
                <a:gd name="T2" fmla="*/ 0 w 3822065"/>
                <a:gd name="T3" fmla="*/ 0 h 1132205"/>
                <a:gd name="T4" fmla="*/ 0 w 3822065"/>
                <a:gd name="T5" fmla="*/ 10148 h 1132205"/>
                <a:gd name="T6" fmla="*/ 15512 w 3822065"/>
                <a:gd name="T7" fmla="*/ 10148 h 1132205"/>
                <a:gd name="T8" fmla="*/ 22135 w 3822065"/>
                <a:gd name="T9" fmla="*/ 0 h 1132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22065"/>
                <a:gd name="T16" fmla="*/ 0 h 1132205"/>
                <a:gd name="T17" fmla="*/ 3822065 w 3822065"/>
                <a:gd name="T18" fmla="*/ 1132205 h 1132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22065" h="1132205">
                  <a:moveTo>
                    <a:pt x="3821690" y="0"/>
                  </a:moveTo>
                  <a:lnTo>
                    <a:pt x="0" y="0"/>
                  </a:lnTo>
                  <a:lnTo>
                    <a:pt x="0" y="1132065"/>
                  </a:lnTo>
                  <a:lnTo>
                    <a:pt x="2678137" y="1132065"/>
                  </a:lnTo>
                  <a:lnTo>
                    <a:pt x="3821690" y="0"/>
                  </a:lnTo>
                  <a:close/>
                </a:path>
              </a:pathLst>
            </a:custGeom>
            <a:solidFill>
              <a:srgbClr val="0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  <p:sp>
          <p:nvSpPr>
            <p:cNvPr id="48137" name="object 9"/>
            <p:cNvSpPr>
              <a:spLocks/>
            </p:cNvSpPr>
            <p:nvPr/>
          </p:nvSpPr>
          <p:spPr bwMode="auto">
            <a:xfrm>
              <a:off x="2667001" y="-2260"/>
              <a:ext cx="1089422" cy="751043"/>
            </a:xfrm>
            <a:custGeom>
              <a:avLst/>
              <a:gdLst>
                <a:gd name="T0" fmla="*/ 11941 w 2066289"/>
                <a:gd name="T1" fmla="*/ 0 h 1136650"/>
                <a:gd name="T2" fmla="*/ 0 w 2066289"/>
                <a:gd name="T3" fmla="*/ 0 h 1136650"/>
                <a:gd name="T4" fmla="*/ 0 w 2066289"/>
                <a:gd name="T5" fmla="*/ 10214 h 1136650"/>
                <a:gd name="T6" fmla="*/ 5306 w 2066289"/>
                <a:gd name="T7" fmla="*/ 10214 h 1136650"/>
                <a:gd name="T8" fmla="*/ 11941 w 2066289"/>
                <a:gd name="T9" fmla="*/ 0 h 1136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6289"/>
                <a:gd name="T16" fmla="*/ 0 h 1136650"/>
                <a:gd name="T17" fmla="*/ 2066289 w 2066289"/>
                <a:gd name="T18" fmla="*/ 1136650 h 1136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6289" h="1136650">
                  <a:moveTo>
                    <a:pt x="2065832" y="0"/>
                  </a:moveTo>
                  <a:lnTo>
                    <a:pt x="0" y="0"/>
                  </a:lnTo>
                  <a:lnTo>
                    <a:pt x="0" y="1136421"/>
                  </a:lnTo>
                  <a:lnTo>
                    <a:pt x="917878" y="1136421"/>
                  </a:lnTo>
                  <a:lnTo>
                    <a:pt x="2065832" y="0"/>
                  </a:lnTo>
                  <a:close/>
                </a:path>
              </a:pathLst>
            </a:custGeom>
            <a:solidFill>
              <a:srgbClr val="007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AR"/>
            </a:p>
          </p:txBody>
        </p:sp>
      </p:grpSp>
      <p:sp>
        <p:nvSpPr>
          <p:cNvPr id="48134" name="Rectángulo 11"/>
          <p:cNvSpPr>
            <a:spLocks noChangeArrowheads="1"/>
          </p:cNvSpPr>
          <p:nvPr/>
        </p:nvSpPr>
        <p:spPr bwMode="auto">
          <a:xfrm>
            <a:off x="5173316" y="-44450"/>
            <a:ext cx="4362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¿Qué línea de financiamiento es acorde </a:t>
            </a:r>
          </a:p>
          <a:p>
            <a:pPr algn="r" eaLnBrk="1" hangingPunct="1">
              <a:buClr>
                <a:srgbClr val="000000"/>
              </a:buClr>
            </a:pPr>
            <a:r>
              <a:rPr lang="es-ES" altLang="es-AR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Calibri" panose="020F0502020204030204" pitchFamily="34" charset="0"/>
              </a:rPr>
              <a:t>para mi empresa o proyecto? </a:t>
            </a:r>
          </a:p>
        </p:txBody>
      </p:sp>
    </p:spTree>
    <p:extLst>
      <p:ext uri="{BB962C8B-B14F-4D97-AF65-F5344CB8AC3E}">
        <p14:creationId xmlns:p14="http://schemas.microsoft.com/office/powerpoint/2010/main" val="40038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620</Words>
  <Application>Microsoft Office PowerPoint</Application>
  <PresentationFormat>Personalizado</PresentationFormat>
  <Paragraphs>113</Paragraphs>
  <Slides>24</Slides>
  <Notes>7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C:\Users\20255448731\Desktop\31.03.2017 V2.xlsx!Estado de precalificación![31.03.2017 V2.xlsx]Estado de precalificación 1 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 R. Jofré</dc:creator>
  <cp:lastModifiedBy>Usuario</cp:lastModifiedBy>
  <cp:revision>52</cp:revision>
  <dcterms:created xsi:type="dcterms:W3CDTF">2017-03-27T15:51:11Z</dcterms:created>
  <dcterms:modified xsi:type="dcterms:W3CDTF">2017-04-21T20:16:30Z</dcterms:modified>
</cp:coreProperties>
</file>