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27" r:id="rId3"/>
    <p:sldId id="266" r:id="rId4"/>
    <p:sldId id="335" r:id="rId5"/>
    <p:sldId id="268" r:id="rId6"/>
    <p:sldId id="337" r:id="rId7"/>
    <p:sldId id="316" r:id="rId8"/>
    <p:sldId id="302" r:id="rId9"/>
    <p:sldId id="328" r:id="rId10"/>
    <p:sldId id="330" r:id="rId11"/>
    <p:sldId id="329" r:id="rId12"/>
    <p:sldId id="339" r:id="rId13"/>
    <p:sldId id="340" r:id="rId14"/>
    <p:sldId id="343" r:id="rId15"/>
    <p:sldId id="344" r:id="rId16"/>
    <p:sldId id="345" r:id="rId17"/>
    <p:sldId id="346" r:id="rId18"/>
    <p:sldId id="341" r:id="rId19"/>
    <p:sldId id="342" r:id="rId20"/>
    <p:sldId id="284" r:id="rId21"/>
    <p:sldId id="281" r:id="rId22"/>
    <p:sldId id="290" r:id="rId23"/>
    <p:sldId id="291" r:id="rId24"/>
    <p:sldId id="292" r:id="rId25"/>
    <p:sldId id="282" r:id="rId26"/>
    <p:sldId id="272" r:id="rId27"/>
    <p:sldId id="273" r:id="rId28"/>
    <p:sldId id="274" r:id="rId29"/>
    <p:sldId id="277" r:id="rId30"/>
  </p:sldIdLst>
  <p:sldSz cx="9144000" cy="6858000" type="screen4x3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95ACD6-D2D1-47BF-A332-C31072C6E114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A4B793-FC66-40C3-A4B7-59F8878C1D90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B881C-7DE0-4BC0-9DB2-72EA536146D9}" type="slidenum">
              <a:rPr lang="es-AR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4988"/>
            <a:ext cx="5489575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4988"/>
            <a:ext cx="5489575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4988"/>
            <a:ext cx="5489575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837B9-3CCD-4C45-8387-3C2362F8E622}" type="slidenum">
              <a:rPr lang="es-AR" altLang="es-AR"/>
              <a:pPr/>
              <a:t>22</a:t>
            </a:fld>
            <a:endParaRPr lang="es-AR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AA97-A9B9-4AAE-A9A7-91634879EE9B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4BC7C-03B3-49E3-953B-BF8CB4CA2CB5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43E2-9764-4CCE-9F06-A7686983F77A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118B0-7CB1-4F95-AF24-A05C5F57E3FE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CEC-814E-4B48-AE35-E16C4EC2D335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0082-293B-4A17-9E02-19B96B9171A0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0EBD-AB69-41BC-9167-9B89E9B7D63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Main Title+ SubTitle+Numb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4E16D-D630-4807-9540-0422BDCC572D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8E88-D50C-4DF2-AC8E-F897B8541250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FDB0-B852-472B-8DC8-44B4A83E6BE5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65182-FD47-41A9-B019-29E0E269F782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94D9-C42A-480C-AD04-F546418EA653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85F66-3975-45C9-8A3D-08B630075A38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BB26-6424-4B82-9590-0F79F05ED512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3924-FEB9-4113-B427-FDD5471BD323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84F7-9F91-41CD-9714-6EB6F578C9B4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F544-1835-4D12-A64F-591210C66702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E282-A5B3-4269-986B-E7289288E888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F4DC5-7DD0-4C85-AFC3-784E9685AFE5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849A-D883-482F-829C-BCDD7FB82971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71D9F-5E8D-4552-870A-8CFC3E597C37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8059-0726-4813-A847-B0A2C5DB46BF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D89E9-C914-4815-9B35-4EC146B52238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935B3-9BDF-4B02-B006-1E5B129CC6B3}" type="datetimeFigureOut">
              <a:rPr lang="es-AR"/>
              <a:pPr>
                <a:defRPr/>
              </a:pPr>
              <a:t>17/04/2017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905AC92-AD64-458A-9BB0-144C0EA6B42D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cid:image003.jpg@01CA266F.1A2C0BC0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7"/>
          <p:cNvSpPr txBox="1">
            <a:spLocks noChangeArrowheads="1"/>
          </p:cNvSpPr>
          <p:nvPr/>
        </p:nvSpPr>
        <p:spPr bwMode="auto">
          <a:xfrm>
            <a:off x="3957638" y="2522538"/>
            <a:ext cx="435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AR" altLang="es-AR">
              <a:latin typeface="Calibri" pitchFamily="34" charset="0"/>
            </a:endParaRPr>
          </a:p>
        </p:txBody>
      </p:sp>
      <p:pic>
        <p:nvPicPr>
          <p:cNvPr id="3075" name="Imagen 5" descr="Portada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212976"/>
            <a:ext cx="302433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Debemos planificar el financiamiento cuando estamos in </a:t>
            </a:r>
            <a:r>
              <a:rPr lang="es-AR" sz="2800" dirty="0" err="1" smtClean="0">
                <a:solidFill>
                  <a:schemeClr val="bg1">
                    <a:lumMod val="50000"/>
                  </a:schemeClr>
                </a:solidFill>
              </a:rPr>
              <a:t>bonis</a:t>
            </a: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 !</a:t>
            </a:r>
          </a:p>
        </p:txBody>
      </p:sp>
      <p:pic>
        <p:nvPicPr>
          <p:cNvPr id="14339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5040560" cy="33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13176"/>
            <a:ext cx="9096375" cy="1724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000" i="1" dirty="0" smtClean="0">
                <a:solidFill>
                  <a:schemeClr val="bg1">
                    <a:lumMod val="50000"/>
                  </a:schemeClr>
                </a:solidFill>
              </a:rPr>
              <a:t>“Para </a:t>
            </a:r>
            <a:r>
              <a:rPr lang="es-ES" sz="3000" i="1" dirty="0" smtClean="0">
                <a:solidFill>
                  <a:schemeClr val="bg1">
                    <a:lumMod val="50000"/>
                  </a:schemeClr>
                </a:solidFill>
              </a:rPr>
              <a:t>elaborar la planificación financiera de una pyme, hay que partir de la </a:t>
            </a:r>
            <a:r>
              <a:rPr lang="es-ES" sz="3000" i="1" u="sng" dirty="0" smtClean="0">
                <a:solidFill>
                  <a:schemeClr val="bg1">
                    <a:lumMod val="50000"/>
                  </a:schemeClr>
                </a:solidFill>
              </a:rPr>
              <a:t>visión</a:t>
            </a:r>
            <a:r>
              <a:rPr lang="es-ES" sz="3000" i="1" dirty="0" smtClean="0">
                <a:solidFill>
                  <a:schemeClr val="bg1">
                    <a:lumMod val="50000"/>
                  </a:schemeClr>
                </a:solidFill>
              </a:rPr>
              <a:t> que se tenga para el </a:t>
            </a:r>
            <a:r>
              <a:rPr lang="es-ES" sz="3000" i="1" dirty="0" smtClean="0">
                <a:solidFill>
                  <a:schemeClr val="bg1">
                    <a:lumMod val="50000"/>
                  </a:schemeClr>
                </a:solidFill>
              </a:rPr>
              <a:t>futuro”. </a:t>
            </a:r>
            <a:endParaRPr lang="es-AR" sz="3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2" descr="Planificación Financi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2148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4048" y="1988840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Hay 3 grandes productos para la Pymes:</a:t>
            </a:r>
          </a:p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ON</a:t>
            </a:r>
          </a:p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Fideicomisos</a:t>
            </a:r>
          </a:p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CPD / PAGARE</a:t>
            </a:r>
          </a:p>
          <a:p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Acciones Pymes / Startups / Emprendedores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23528" y="249289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44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j-ea"/>
                <a:cs typeface="+mj-cs"/>
              </a:rPr>
              <a:t>El Fideicomiso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37170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1" dirty="0" smtClean="0"/>
              <a:t>Financiamiento off </a:t>
            </a:r>
            <a:r>
              <a:rPr lang="es-AR" i="1" dirty="0" err="1" smtClean="0"/>
              <a:t>sheet</a:t>
            </a:r>
            <a:r>
              <a:rPr lang="es-AR" i="1" dirty="0" smtClean="0"/>
              <a:t> balance</a:t>
            </a:r>
            <a:endParaRPr lang="es-A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366" y="2060848"/>
            <a:ext cx="55066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sultado de imagen para estanterias vacias"/>
          <p:cNvPicPr>
            <a:picLocks noChangeAspect="1" noChangeArrowheads="1"/>
          </p:cNvPicPr>
          <p:nvPr/>
        </p:nvPicPr>
        <p:blipFill>
          <a:blip r:embed="rId4" cstate="print"/>
          <a:srcRect t="7479" r="10253" b="5924"/>
          <a:stretch>
            <a:fillRect/>
          </a:stretch>
        </p:blipFill>
        <p:spPr bwMode="auto">
          <a:xfrm>
            <a:off x="2915816" y="1484784"/>
            <a:ext cx="5619371" cy="406665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23528" y="234481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Créditos a cobrar …</a:t>
            </a:r>
          </a:p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fuente de financiamiento !</a:t>
            </a:r>
          </a:p>
          <a:p>
            <a:pPr algn="ctr"/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 Agroindustriales,</a:t>
            </a:r>
          </a:p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Financieros, comerciales, etc.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5598368"/>
            <a:ext cx="842493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dirty="0" smtClean="0">
                <a:solidFill>
                  <a:schemeClr val="bg1">
                    <a:lumMod val="50000"/>
                  </a:schemeClr>
                </a:solidFill>
              </a:rPr>
              <a:t>Ser exitosos en ventas, es </a:t>
            </a:r>
            <a:r>
              <a:rPr lang="es-AR" sz="2400" dirty="0" smtClean="0">
                <a:solidFill>
                  <a:schemeClr val="bg1">
                    <a:lumMod val="50000"/>
                  </a:schemeClr>
                </a:solidFill>
              </a:rPr>
              <a:t>un problema si no tengo resuelto el tema del </a:t>
            </a:r>
            <a:r>
              <a:rPr lang="es-AR" sz="2400" i="1" dirty="0" smtClean="0">
                <a:solidFill>
                  <a:schemeClr val="bg1">
                    <a:lumMod val="50000"/>
                  </a:schemeClr>
                </a:solidFill>
              </a:rPr>
              <a:t>financiamiento</a:t>
            </a:r>
            <a:r>
              <a:rPr lang="es-AR" sz="24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98425" y="390525"/>
            <a:ext cx="75961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AR" altLang="es-ES" sz="2400">
              <a:latin typeface="Calibri" pitchFamily="34" charset="0"/>
            </a:endParaRPr>
          </a:p>
        </p:txBody>
      </p:sp>
      <p:pic>
        <p:nvPicPr>
          <p:cNvPr id="8196" name="Picture 3" descr="logo con slo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1700213"/>
            <a:ext cx="21939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" y="3921125"/>
            <a:ext cx="1795463" cy="87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8" name="Picture 5" descr="LogoMainero"/>
          <p:cNvPicPr>
            <a:picLocks noChangeAspect="1" noChangeArrowheads="1"/>
          </p:cNvPicPr>
          <p:nvPr/>
        </p:nvPicPr>
        <p:blipFill>
          <a:blip r:embed="rId5" cstate="print"/>
          <a:srcRect t="16667"/>
          <a:stretch>
            <a:fillRect/>
          </a:stretch>
        </p:blipFill>
        <p:spPr bwMode="auto">
          <a:xfrm>
            <a:off x="2711450" y="1844675"/>
            <a:ext cx="1860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Logo Vert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1701800"/>
            <a:ext cx="13033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84200" y="2668588"/>
            <a:ext cx="14636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AGRARIUM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Series I a V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$ 68.698.547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12.574.903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2936875" y="2565400"/>
            <a:ext cx="13970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MAINERO 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y 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$ 29.761.721</a:t>
            </a:r>
          </a:p>
          <a:p>
            <a:pPr>
              <a:lnSpc>
                <a:spcPct val="70000"/>
              </a:lnSpc>
            </a:pPr>
            <a:endParaRPr lang="es-AR" altLang="es-ES" sz="1000">
              <a:latin typeface="Calibri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103813" y="2938463"/>
            <a:ext cx="13700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COMPAÑÍA DE GRANOS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$ 32.897.833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82613" y="5157788"/>
            <a:ext cx="13970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NOVAGRO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y 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4.940.926</a:t>
            </a:r>
          </a:p>
          <a:p>
            <a:pPr>
              <a:lnSpc>
                <a:spcPct val="70000"/>
              </a:lnSpc>
            </a:pPr>
            <a:endParaRPr lang="es-AR" altLang="es-ES" sz="1200">
              <a:latin typeface="Calibri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370513" y="5186363"/>
            <a:ext cx="1327150" cy="6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AGRODERO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2.689.108</a:t>
            </a:r>
          </a:p>
          <a:p>
            <a:pPr>
              <a:lnSpc>
                <a:spcPct val="70000"/>
              </a:lnSpc>
            </a:pPr>
            <a:endParaRPr lang="es-AR" altLang="es-ES" sz="1200">
              <a:latin typeface="Calibri" pitchFamily="34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0463" y="4005263"/>
            <a:ext cx="2127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176588" y="5300663"/>
            <a:ext cx="86360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CERES TOLVAS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y 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2.625.349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$6.987.816</a:t>
            </a:r>
          </a:p>
          <a:p>
            <a:pPr>
              <a:lnSpc>
                <a:spcPct val="70000"/>
              </a:lnSpc>
            </a:pPr>
            <a:endParaRPr lang="es-AR" altLang="es-ES" sz="1000">
              <a:latin typeface="Calibri" pitchFamily="34" charset="0"/>
            </a:endParaRPr>
          </a:p>
        </p:txBody>
      </p:sp>
      <p:pic>
        <p:nvPicPr>
          <p:cNvPr id="8207" name="Picture 15" descr="Logo Grupo Ceres Tolv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4775" y="4110038"/>
            <a:ext cx="19288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-1277938" y="1916113"/>
            <a:ext cx="8442326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1700213"/>
            <a:ext cx="1263650" cy="109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10" name="Rectangle 26"/>
          <p:cNvSpPr>
            <a:spLocks noChangeArrowheads="1"/>
          </p:cNvSpPr>
          <p:nvPr/>
        </p:nvSpPr>
        <p:spPr bwMode="auto">
          <a:xfrm>
            <a:off x="7164388" y="2938463"/>
            <a:ext cx="13700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de Garantía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ON PANNAR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1.000.000</a:t>
            </a:r>
            <a:r>
              <a:rPr lang="es-ES" altLang="es-ES">
                <a:latin typeface="Calibri" pitchFamily="34" charset="0"/>
              </a:rPr>
              <a:t> </a:t>
            </a:r>
            <a:endParaRPr lang="es-AR" altLang="es-ES" sz="1200">
              <a:latin typeface="Calibri" pitchFamily="34" charset="0"/>
            </a:endParaRPr>
          </a:p>
          <a:p>
            <a:endParaRPr lang="es-AR" altLang="es-ES" sz="1200">
              <a:latin typeface="Calibri" pitchFamily="34" charset="0"/>
            </a:endParaRPr>
          </a:p>
        </p:txBody>
      </p:sp>
      <p:pic>
        <p:nvPicPr>
          <p:cNvPr id="8211" name="17 Ima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4076700"/>
            <a:ext cx="1282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Rectangle 9"/>
          <p:cNvSpPr>
            <a:spLocks noChangeArrowheads="1"/>
          </p:cNvSpPr>
          <p:nvPr/>
        </p:nvSpPr>
        <p:spPr bwMode="auto">
          <a:xfrm>
            <a:off x="7496175" y="5243513"/>
            <a:ext cx="126365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FUTUROS Y OPCIONES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$ 17.947.209</a:t>
            </a:r>
            <a:endParaRPr lang="es-AR" altLang="es-ES" sz="1200">
              <a:solidFill>
                <a:srgbClr val="FF0000"/>
              </a:solidFill>
              <a:latin typeface="Calibri" pitchFamily="34" charset="0"/>
            </a:endParaRPr>
          </a:p>
          <a:p>
            <a:endParaRPr lang="es-AR" altLang="es-ES" sz="1000"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50825" y="188913"/>
            <a:ext cx="8569325" cy="720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AR" alt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Clientes - Agroindustria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18"/>
          <p:cNvSpPr>
            <a:spLocks noChangeShapeType="1"/>
          </p:cNvSpPr>
          <p:nvPr/>
        </p:nvSpPr>
        <p:spPr bwMode="auto">
          <a:xfrm>
            <a:off x="184150" y="1916113"/>
            <a:ext cx="84423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9220" name="Picture 37" descr="ADVANTA+slo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2717800"/>
            <a:ext cx="2260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n 1" descr="firmacorreo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5963" y="434975"/>
            <a:ext cx="2290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0" y="3006725"/>
            <a:ext cx="17954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42"/>
          <p:cNvSpPr>
            <a:spLocks noChangeArrowheads="1"/>
          </p:cNvSpPr>
          <p:nvPr/>
        </p:nvSpPr>
        <p:spPr bwMode="auto">
          <a:xfrm>
            <a:off x="4705350" y="4121150"/>
            <a:ext cx="1370013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RED SURCOS 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</a:t>
            </a:r>
            <a:r>
              <a:rPr lang="es-ES" altLang="es-ES" sz="1200">
                <a:latin typeface="Calibri" pitchFamily="34" charset="0"/>
              </a:rPr>
              <a:t>20.941.512</a:t>
            </a:r>
            <a:r>
              <a:rPr lang="es-ES" altLang="es-ES">
                <a:latin typeface="Calibri" pitchFamily="34" charset="0"/>
              </a:rPr>
              <a:t> </a:t>
            </a:r>
            <a:endParaRPr lang="es-AR" altLang="es-ES" sz="1200">
              <a:latin typeface="Calibri" pitchFamily="34" charset="0"/>
            </a:endParaRPr>
          </a:p>
          <a:p>
            <a:endParaRPr lang="es-AR" altLang="es-ES" sz="1200">
              <a:latin typeface="Calibri" pitchFamily="34" charset="0"/>
            </a:endParaRPr>
          </a:p>
        </p:txBody>
      </p:sp>
      <p:sp>
        <p:nvSpPr>
          <p:cNvPr id="9224" name="Rectangle 52"/>
          <p:cNvSpPr>
            <a:spLocks noChangeArrowheads="1"/>
          </p:cNvSpPr>
          <p:nvPr/>
        </p:nvSpPr>
        <p:spPr bwMode="auto">
          <a:xfrm>
            <a:off x="1447800" y="1403350"/>
            <a:ext cx="947738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RIZOBACTER 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Series I a III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$ 50.330.395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sp>
        <p:nvSpPr>
          <p:cNvPr id="9225" name="Rectangle 53"/>
          <p:cNvSpPr>
            <a:spLocks noChangeArrowheads="1"/>
          </p:cNvSpPr>
          <p:nvPr/>
        </p:nvSpPr>
        <p:spPr bwMode="auto">
          <a:xfrm>
            <a:off x="974725" y="3922713"/>
            <a:ext cx="947738" cy="811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ADVANTA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a IV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$ 64.535.457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pic>
        <p:nvPicPr>
          <p:cNvPr id="9226" name="Imagen 2" descr="Descripción: oficin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2550" y="404813"/>
            <a:ext cx="2066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42"/>
          <p:cNvSpPr>
            <a:spLocks noChangeArrowheads="1"/>
          </p:cNvSpPr>
          <p:nvPr/>
        </p:nvSpPr>
        <p:spPr bwMode="auto">
          <a:xfrm>
            <a:off x="6856413" y="1493838"/>
            <a:ext cx="13700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SURSEM TPS  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$14.843.476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pic>
        <p:nvPicPr>
          <p:cNvPr id="922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9550" y="2933700"/>
            <a:ext cx="1146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711450" y="4100513"/>
            <a:ext cx="1370013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PROLEASING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U$S7.254.193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pic>
        <p:nvPicPr>
          <p:cNvPr id="9230" name="Picture 16" descr="DuPont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7150" y="2862263"/>
            <a:ext cx="2484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6962775" y="4157663"/>
            <a:ext cx="1370013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AGROMAS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3.861.188</a:t>
            </a:r>
          </a:p>
          <a:p>
            <a:endParaRPr lang="es-AR" altLang="es-ES" sz="1200">
              <a:latin typeface="Calibri" pitchFamily="34" charset="0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3970338" y="1493838"/>
            <a:ext cx="1262062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INSUAGRO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a III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$ 39.795.425</a:t>
            </a:r>
            <a:endParaRPr lang="es-AR" altLang="es-ES" sz="1200">
              <a:solidFill>
                <a:srgbClr val="FF0000"/>
              </a:solidFill>
              <a:latin typeface="Calibri" pitchFamily="34" charset="0"/>
            </a:endParaRPr>
          </a:p>
          <a:p>
            <a:endParaRPr lang="es-AR" altLang="es-ES" sz="1000">
              <a:latin typeface="Calibri" pitchFamily="34" charset="0"/>
            </a:endParaRPr>
          </a:p>
        </p:txBody>
      </p:sp>
      <p:pic>
        <p:nvPicPr>
          <p:cNvPr id="9233" name="Picture 17" descr="logo1"/>
          <p:cNvPicPr>
            <a:picLocks noChangeAspect="1" noChangeArrowheads="1"/>
          </p:cNvPicPr>
          <p:nvPr/>
        </p:nvPicPr>
        <p:blipFill>
          <a:blip r:embed="rId10" cstate="print"/>
          <a:srcRect t="10443" b="39500"/>
          <a:stretch>
            <a:fillRect/>
          </a:stretch>
        </p:blipFill>
        <p:spPr bwMode="auto">
          <a:xfrm>
            <a:off x="3240088" y="500063"/>
            <a:ext cx="2860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18"/>
          <p:cNvSpPr>
            <a:spLocks noChangeShapeType="1"/>
          </p:cNvSpPr>
          <p:nvPr/>
        </p:nvSpPr>
        <p:spPr bwMode="auto">
          <a:xfrm>
            <a:off x="184150" y="1916113"/>
            <a:ext cx="84423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827088" y="2786063"/>
            <a:ext cx="137001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Fideicomiso Financiero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AGROFACTORING AVAL RURAL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Serie I y II</a:t>
            </a:r>
          </a:p>
          <a:p>
            <a:pPr>
              <a:lnSpc>
                <a:spcPct val="70000"/>
              </a:lnSpc>
            </a:pPr>
            <a:r>
              <a:rPr lang="es-AR" altLang="es-ES" sz="1200">
                <a:latin typeface="Calibri" pitchFamily="34" charset="0"/>
              </a:rPr>
              <a:t>V/N U$S 6.950.901</a:t>
            </a:r>
            <a:r>
              <a:rPr lang="es-ES" altLang="es-ES">
                <a:latin typeface="Calibri" pitchFamily="34" charset="0"/>
              </a:rPr>
              <a:t> </a:t>
            </a:r>
            <a:endParaRPr lang="es-AR" altLang="es-ES" sz="1200">
              <a:latin typeface="Calibri" pitchFamily="34" charset="0"/>
            </a:endParaRPr>
          </a:p>
          <a:p>
            <a:endParaRPr lang="es-AR" altLang="es-ES" sz="1200">
              <a:latin typeface="Calibri" pitchFamily="34" charset="0"/>
            </a:endParaRPr>
          </a:p>
        </p:txBody>
      </p:sp>
      <p:pic>
        <p:nvPicPr>
          <p:cNvPr id="10245" name="Picture 28" descr="Novag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4049713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9" descr="Tes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2803525"/>
            <a:ext cx="18605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0" descr="Agrod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71475"/>
            <a:ext cx="25241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1" descr="Cabr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3738" y="506413"/>
            <a:ext cx="930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2" descr="Conc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5450" y="1473200"/>
            <a:ext cx="1809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3" descr="Gape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2803525"/>
            <a:ext cx="1663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4" descr="Logo Rural Cer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0363" y="1768475"/>
            <a:ext cx="17922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35"/>
          <p:cNvSpPr>
            <a:spLocks/>
          </p:cNvSpPr>
          <p:nvPr/>
        </p:nvSpPr>
        <p:spPr bwMode="auto">
          <a:xfrm>
            <a:off x="3541713" y="333375"/>
            <a:ext cx="66675" cy="4598988"/>
          </a:xfrm>
          <a:prstGeom prst="leftBracket">
            <a:avLst>
              <a:gd name="adj" fmla="val 614718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pic>
        <p:nvPicPr>
          <p:cNvPr id="10253" name="20 Imagen" descr="Descripción: _1_088523CC0885218C004FC268032578A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1249363"/>
            <a:ext cx="125253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8300" y="3806825"/>
            <a:ext cx="1487488" cy="1125538"/>
          </a:xfrm>
          <a:prstGeom prst="rect">
            <a:avLst/>
          </a:prstGeom>
          <a:noFill/>
          <a:ln w="76200" cmpd="tri" algn="ctr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181352"/>
            <a:ext cx="1549400" cy="278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82952"/>
            <a:ext cx="1428750" cy="2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7"/>
          <p:cNvSpPr/>
          <p:nvPr/>
        </p:nvSpPr>
        <p:spPr>
          <a:xfrm>
            <a:off x="1981200" y="469900"/>
            <a:ext cx="7162800" cy="76943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Programa Global Rosfid Pyme</a:t>
            </a:r>
          </a:p>
        </p:txBody>
      </p:sp>
      <p:sp>
        <p:nvSpPr>
          <p:cNvPr id="14" name="Rectángulo 3"/>
          <p:cNvSpPr/>
          <p:nvPr/>
        </p:nvSpPr>
        <p:spPr>
          <a:xfrm>
            <a:off x="2209800" y="1648884"/>
            <a:ext cx="6629400" cy="3046986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just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baseline="30000" dirty="0">
                <a:solidFill>
                  <a:srgbClr val="A381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Ponemos a tu disposición nuestro Programa para facilitarte el acceso al Mercado de Capitales.</a:t>
            </a:r>
          </a:p>
          <a:p>
            <a:pPr algn="just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200" b="1" baseline="30000" dirty="0">
              <a:solidFill>
                <a:srgbClr val="A381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baseline="30000" dirty="0">
                <a:solidFill>
                  <a:srgbClr val="0031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Apoyándonos en la Res. CNV 660, hemos constituido el Programa Global Rosfid Pyme con la idea de simplificarle el acceso al mercado de capitales a las pequeñas y medianas empresas.</a:t>
            </a:r>
          </a:p>
          <a:p>
            <a:pPr algn="just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baseline="30000" dirty="0">
              <a:solidFill>
                <a:srgbClr val="A381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2" indent="-342892" algn="just" defTabSz="91437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baseline="30000" dirty="0">
                <a:solidFill>
                  <a:srgbClr val="A381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Menores costos legales</a:t>
            </a:r>
          </a:p>
          <a:p>
            <a:pPr marL="342892" indent="-342892" algn="just" defTabSz="91437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baseline="30000" dirty="0">
                <a:solidFill>
                  <a:srgbClr val="A381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Pago de aranceles por el monto efectivamente emitido</a:t>
            </a:r>
          </a:p>
          <a:p>
            <a:pPr marL="342892" indent="-342892" algn="just" defTabSz="91437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baseline="30000" dirty="0">
                <a:solidFill>
                  <a:srgbClr val="A381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 agilidad en la aprobación de la Oferta Pública</a:t>
            </a:r>
          </a:p>
          <a:p>
            <a:pPr algn="just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baseline="30000" dirty="0">
              <a:solidFill>
                <a:srgbClr val="A381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894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4" y="315385"/>
            <a:ext cx="11255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ángulo 3"/>
          <p:cNvSpPr>
            <a:spLocks noChangeArrowheads="1"/>
          </p:cNvSpPr>
          <p:nvPr/>
        </p:nvSpPr>
        <p:spPr bwMode="auto">
          <a:xfrm>
            <a:off x="92075" y="1905001"/>
            <a:ext cx="1812925" cy="56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s-ES_tradnl" sz="2300" b="1" baseline="30000">
                <a:solidFill>
                  <a:srgbClr val="A381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Hay un nuevo lugar para la Pymes</a:t>
            </a:r>
          </a:p>
        </p:txBody>
      </p:sp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461000"/>
            <a:ext cx="7162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23528" y="177281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44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j-ea"/>
                <a:cs typeface="+mj-cs"/>
              </a:rPr>
              <a:t>Obligaciones Negociables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306896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1" dirty="0" smtClean="0"/>
              <a:t>El Pasivo</a:t>
            </a:r>
          </a:p>
          <a:p>
            <a:pPr algn="ctr"/>
            <a:endParaRPr lang="es-AR" i="1" dirty="0" smtClean="0"/>
          </a:p>
          <a:p>
            <a:pPr algn="ctr"/>
            <a:endParaRPr lang="es-AR" i="1" dirty="0"/>
          </a:p>
          <a:p>
            <a:pPr algn="ctr"/>
            <a:r>
              <a:rPr lang="es-AR" i="1" dirty="0" smtClean="0"/>
              <a:t>Sin Garantía</a:t>
            </a:r>
          </a:p>
          <a:p>
            <a:pPr algn="ctr"/>
            <a:endParaRPr lang="es-AR" i="1" dirty="0"/>
          </a:p>
          <a:p>
            <a:pPr algn="ctr"/>
            <a:r>
              <a:rPr lang="es-AR" i="1" dirty="0" smtClean="0"/>
              <a:t>Con múltiples garantías</a:t>
            </a:r>
            <a:endParaRPr lang="es-A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 l="36164" t="14563" r="14861" b="12594"/>
          <a:stretch>
            <a:fillRect/>
          </a:stretch>
        </p:blipFill>
        <p:spPr bwMode="auto">
          <a:xfrm>
            <a:off x="1259632" y="1124744"/>
            <a:ext cx="6552728" cy="54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uadroTexto 7"/>
          <p:cNvSpPr txBox="1">
            <a:spLocks noChangeArrowheads="1"/>
          </p:cNvSpPr>
          <p:nvPr/>
        </p:nvSpPr>
        <p:spPr bwMode="auto">
          <a:xfrm>
            <a:off x="3957638" y="2522538"/>
            <a:ext cx="435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 altLang="es-AR">
              <a:latin typeface="Calibri" pitchFamily="34" charset="0"/>
            </a:endParaRPr>
          </a:p>
        </p:txBody>
      </p:sp>
      <p:sp>
        <p:nvSpPr>
          <p:cNvPr id="4100" name="AutoShape 2" descr="Resultado de imagen para mineria susten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s-AR">
              <a:latin typeface="Calibri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179388" y="3284538"/>
            <a:ext cx="8785225" cy="237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Proyecciones y oportunidades para el desarrollo emprendedor y empresas Pymes en el Mercado de Capitales Argentino</a:t>
            </a:r>
            <a:br>
              <a:rPr lang="es-AR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A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Bahía Blanca – </a:t>
            </a:r>
            <a:r>
              <a:rPr lang="es-AR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br>
              <a:rPr lang="es-AR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sz="3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sz="3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Gira Federal CNV</a:t>
            </a:r>
            <a:r>
              <a:rPr lang="es-AR" sz="25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sz="25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3 Título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568952" cy="792163"/>
          </a:xfrm>
        </p:spPr>
        <p:txBody>
          <a:bodyPr/>
          <a:lstStyle/>
          <a:p>
            <a:pPr eaLnBrk="1" hangingPunct="1">
              <a:defRPr/>
            </a:pPr>
            <a:r>
              <a:rPr lang="es-AR" altLang="es-AR" dirty="0" smtClean="0">
                <a:solidFill>
                  <a:schemeClr val="bg1">
                    <a:lumMod val="50000"/>
                  </a:schemeClr>
                </a:solidFill>
              </a:rPr>
              <a:t>Cheques y Pagarés </a:t>
            </a:r>
            <a:endParaRPr lang="es-AR" altLang="es-A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9" name="3 Imagen" descr="che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212" y="4293096"/>
            <a:ext cx="2549654" cy="19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www.avanetworks.com.ar/wp-content/uploads/2012/03/Logo-Py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373216"/>
            <a:ext cx="1154102" cy="11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http://qacontent.edomex.gob.mx/idc/groups/public/documents/edomex_imagen/sedeco_img_ag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242178" cy="19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42263" cy="792163"/>
          </a:xfrm>
        </p:spPr>
        <p:txBody>
          <a:bodyPr/>
          <a:lstStyle/>
          <a:p>
            <a:pPr eaLnBrk="1" hangingPunct="1"/>
            <a:r>
              <a:rPr lang="es-AR" altLang="es-AR" dirty="0" smtClean="0"/>
              <a:t>Productos Destacados</a:t>
            </a:r>
          </a:p>
        </p:txBody>
      </p:sp>
      <p:sp>
        <p:nvSpPr>
          <p:cNvPr id="17412" name="2 Marcador de contenido"/>
          <p:cNvSpPr>
            <a:spLocks noGrp="1"/>
          </p:cNvSpPr>
          <p:nvPr>
            <p:ph idx="1"/>
          </p:nvPr>
        </p:nvSpPr>
        <p:spPr>
          <a:xfrm>
            <a:off x="323528" y="2144712"/>
            <a:ext cx="7931150" cy="4713288"/>
          </a:xfrm>
        </p:spPr>
        <p:txBody>
          <a:bodyPr/>
          <a:lstStyle/>
          <a:p>
            <a:pPr eaLnBrk="1" hangingPunct="1"/>
            <a:r>
              <a:rPr lang="es-AR" altLang="es-AR" dirty="0" smtClean="0"/>
              <a:t>Pase </a:t>
            </a:r>
            <a:r>
              <a:rPr lang="es-AR" altLang="es-AR" dirty="0" err="1" smtClean="0"/>
              <a:t>NoGA</a:t>
            </a:r>
            <a:endParaRPr lang="es-AR" altLang="es-AR" dirty="0" smtClean="0"/>
          </a:p>
          <a:p>
            <a:pPr eaLnBrk="1" hangingPunct="1"/>
            <a:r>
              <a:rPr lang="es-AR" altLang="es-AR" dirty="0" smtClean="0"/>
              <a:t>CPD</a:t>
            </a:r>
          </a:p>
          <a:p>
            <a:pPr lvl="1" eaLnBrk="1" hangingPunct="1"/>
            <a:r>
              <a:rPr lang="es-AR" altLang="es-AR" dirty="0" smtClean="0"/>
              <a:t>Avalados por SGR</a:t>
            </a:r>
          </a:p>
          <a:p>
            <a:pPr lvl="1" eaLnBrk="1" hangingPunct="1"/>
            <a:r>
              <a:rPr lang="es-AR" altLang="es-AR" dirty="0" smtClean="0"/>
              <a:t>Garantizados MAV</a:t>
            </a:r>
          </a:p>
          <a:p>
            <a:pPr lvl="1" eaLnBrk="1" hangingPunct="1"/>
            <a:r>
              <a:rPr lang="es-AR" altLang="es-AR" dirty="0" smtClean="0"/>
              <a:t>Directos con exposición del librador</a:t>
            </a:r>
          </a:p>
          <a:p>
            <a:pPr lvl="1" eaLnBrk="1" hangingPunct="1"/>
            <a:r>
              <a:rPr lang="es-AR" altLang="es-AR" dirty="0" smtClean="0"/>
              <a:t>Con garantía de warrant</a:t>
            </a:r>
          </a:p>
          <a:p>
            <a:pPr lvl="1" eaLnBrk="1" hangingPunct="1"/>
            <a:r>
              <a:rPr lang="es-AR" altLang="es-AR" dirty="0" smtClean="0"/>
              <a:t>Con garantía de Contratos de Compra venta de granos</a:t>
            </a:r>
          </a:p>
        </p:txBody>
      </p:sp>
      <p:pic>
        <p:nvPicPr>
          <p:cNvPr id="17413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42252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42263" cy="792163"/>
          </a:xfrm>
        </p:spPr>
        <p:txBody>
          <a:bodyPr/>
          <a:lstStyle/>
          <a:p>
            <a:pPr eaLnBrk="1" hangingPunct="1"/>
            <a:r>
              <a:rPr lang="es-AR" altLang="es-AR" dirty="0" smtClean="0"/>
              <a:t>Garantizados MAV</a:t>
            </a:r>
            <a:endParaRPr lang="es-AR" altLang="es-AR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07950" y="1125538"/>
            <a:ext cx="7416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El agente vendedor </a:t>
            </a:r>
            <a:r>
              <a:rPr lang="es-AR" sz="2800" dirty="0" smtClean="0">
                <a:latin typeface="+mn-lt"/>
                <a:cs typeface="Arial" charset="0"/>
              </a:rPr>
              <a:t> / Empresa vendedor ofrece </a:t>
            </a:r>
            <a:r>
              <a:rPr lang="es-AR" sz="2800" dirty="0">
                <a:latin typeface="+mn-lt"/>
                <a:cs typeface="Arial" charset="0"/>
              </a:rPr>
              <a:t>contragarantías al </a:t>
            </a:r>
            <a:r>
              <a:rPr lang="es-AR" sz="2800" b="1" dirty="0">
                <a:solidFill>
                  <a:srgbClr val="998542"/>
                </a:solidFill>
                <a:latin typeface="+mn-lt"/>
                <a:cs typeface="Arial" charset="0"/>
              </a:rPr>
              <a:t>MAV</a:t>
            </a:r>
            <a:r>
              <a:rPr lang="es-AR" sz="2800" dirty="0">
                <a:latin typeface="+mn-lt"/>
                <a:cs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s-AR" sz="1600" dirty="0">
              <a:latin typeface="+mn-lt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Valores Negociables aforados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Depósitos a Plazo Fijo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Arial" charset="0"/>
                <a:cs typeface="Arial" charset="0"/>
              </a:rPr>
              <a:t> </a:t>
            </a:r>
            <a:r>
              <a:rPr lang="es-AR" sz="2800" dirty="0">
                <a:latin typeface="+mn-lt"/>
                <a:cs typeface="Arial" charset="0"/>
              </a:rPr>
              <a:t>Avales bancarios o de SGR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Dólares (en Caja de Valores o en Cuenta Bancaria)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 Títulos o Dólares en cuentas en el </a:t>
            </a:r>
            <a:r>
              <a:rPr lang="es-AR" sz="2800" dirty="0">
                <a:latin typeface="+mn-lt"/>
                <a:cs typeface="Arial" charset="0"/>
              </a:rPr>
              <a:t>exterior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s-AR" sz="2800" dirty="0">
              <a:latin typeface="+mn-lt"/>
              <a:cs typeface="Arial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 rot="20884240">
            <a:off x="6159331" y="3134709"/>
            <a:ext cx="2871788" cy="1392237"/>
          </a:xfrm>
          <a:prstGeom prst="roundRect">
            <a:avLst/>
          </a:prstGeom>
          <a:noFill/>
          <a:ln w="76200">
            <a:solidFill>
              <a:srgbClr val="998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676C73"/>
                </a:solidFill>
              </a:rPr>
              <a:t>Desde el punto de vista del comprador del CPD es semejante a una Caución Bursátil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950" y="1268413"/>
            <a:ext cx="88566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 El </a:t>
            </a:r>
            <a:r>
              <a:rPr lang="es-AR" sz="2800" b="1" dirty="0">
                <a:solidFill>
                  <a:srgbClr val="998542"/>
                </a:solidFill>
                <a:latin typeface="+mn-lt"/>
                <a:cs typeface="Arial" charset="0"/>
              </a:rPr>
              <a:t>MAV</a:t>
            </a:r>
            <a:r>
              <a:rPr lang="es-AR" sz="2800" dirty="0">
                <a:latin typeface="+mn-lt"/>
                <a:cs typeface="Arial" charset="0"/>
              </a:rPr>
              <a:t> garantiza el pago de los Cheques de Pago Diferido a su vencimiento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42263" cy="792163"/>
          </a:xfrm>
        </p:spPr>
        <p:txBody>
          <a:bodyPr/>
          <a:lstStyle/>
          <a:p>
            <a:pPr algn="l" eaLnBrk="1" hangingPunct="1"/>
            <a:r>
              <a:rPr lang="es-AR" altLang="es-AR" smtClean="0"/>
              <a:t>CPD Directo No Garantizado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268760"/>
            <a:ext cx="8441952" cy="526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 El </a:t>
            </a:r>
            <a:r>
              <a:rPr lang="es-AR" sz="2800" b="1" dirty="0">
                <a:solidFill>
                  <a:srgbClr val="998542"/>
                </a:solidFill>
                <a:latin typeface="+mn-lt"/>
                <a:cs typeface="Arial" charset="0"/>
              </a:rPr>
              <a:t>MAV</a:t>
            </a:r>
            <a:r>
              <a:rPr lang="es-AR" sz="2800" dirty="0">
                <a:latin typeface="+mn-lt"/>
                <a:cs typeface="Arial" charset="0"/>
              </a:rPr>
              <a:t> actúa como Custodio de los Cheques de Pago Diferido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Se pueden listar </a:t>
            </a:r>
            <a:r>
              <a:rPr lang="es-AR" sz="2800" dirty="0" err="1">
                <a:latin typeface="+mn-lt"/>
                <a:cs typeface="Arial" charset="0"/>
              </a:rPr>
              <a:t>CPDs</a:t>
            </a:r>
            <a:r>
              <a:rPr lang="es-AR" sz="2800" dirty="0">
                <a:latin typeface="+mn-lt"/>
                <a:cs typeface="Arial" charset="0"/>
              </a:rPr>
              <a:t> de empresas de </a:t>
            </a:r>
            <a:r>
              <a:rPr lang="es-AR" sz="2800" u="sng" dirty="0">
                <a:latin typeface="+mn-lt"/>
                <a:cs typeface="Arial" charset="0"/>
              </a:rPr>
              <a:t>que merecen “crédito”</a:t>
            </a:r>
            <a:r>
              <a:rPr lang="es-AR" sz="2800" dirty="0">
                <a:latin typeface="+mn-lt"/>
                <a:cs typeface="Arial" charset="0"/>
              </a:rPr>
              <a:t>, con </a:t>
            </a:r>
            <a:r>
              <a:rPr lang="es-AR" sz="2800" dirty="0">
                <a:latin typeface="+mn-lt"/>
                <a:cs typeface="Arial" charset="0"/>
              </a:rPr>
              <a:t>identificación del Librador y Beneficiario de los </a:t>
            </a:r>
            <a:r>
              <a:rPr lang="es-AR" sz="2800" dirty="0" err="1">
                <a:latin typeface="+mn-lt"/>
                <a:cs typeface="Arial" charset="0"/>
              </a:rPr>
              <a:t>CPDs</a:t>
            </a:r>
            <a:r>
              <a:rPr lang="es-AR" sz="2800" dirty="0">
                <a:latin typeface="+mn-lt"/>
                <a:cs typeface="Arial" charset="0"/>
              </a:rPr>
              <a:t>.</a:t>
            </a:r>
            <a:endParaRPr lang="es-AR" sz="2800" dirty="0">
              <a:latin typeface="+mn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El comprador del CPD puede </a:t>
            </a:r>
            <a:r>
              <a:rPr lang="es-AR" sz="2800" b="1" i="1" dirty="0">
                <a:latin typeface="+mn-lt"/>
                <a:cs typeface="Arial" charset="0"/>
              </a:rPr>
              <a:t>elegir</a:t>
            </a:r>
            <a:r>
              <a:rPr lang="es-AR" sz="2800" dirty="0">
                <a:latin typeface="+mn-lt"/>
                <a:cs typeface="Arial" charset="0"/>
              </a:rPr>
              <a:t> de qué empresa compra cheques y de cuál no.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s-AR" sz="2800" dirty="0">
              <a:latin typeface="+mn-lt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s-AR" sz="2800" dirty="0">
                <a:latin typeface="+mn-lt"/>
                <a:cs typeface="Arial" charset="0"/>
              </a:rPr>
              <a:t> Posibilidad de identificar cuando el </a:t>
            </a:r>
            <a:r>
              <a:rPr lang="es-AR" sz="2800" u="sng" dirty="0">
                <a:latin typeface="+mn-lt"/>
                <a:cs typeface="Arial" charset="0"/>
              </a:rPr>
              <a:t>Librador</a:t>
            </a:r>
            <a:r>
              <a:rPr lang="es-AR" sz="2800" dirty="0">
                <a:latin typeface="+mn-lt"/>
                <a:cs typeface="Arial" charset="0"/>
              </a:rPr>
              <a:t> y/o el </a:t>
            </a:r>
            <a:r>
              <a:rPr lang="es-AR" sz="2800" u="sng" dirty="0">
                <a:latin typeface="+mn-lt"/>
                <a:cs typeface="Arial" charset="0"/>
              </a:rPr>
              <a:t>Beneficiario</a:t>
            </a:r>
            <a:r>
              <a:rPr lang="es-AR" sz="2800" dirty="0">
                <a:latin typeface="+mn-lt"/>
                <a:cs typeface="Arial" charset="0"/>
              </a:rPr>
              <a:t> del Cheque de Pago Diferido es una </a:t>
            </a:r>
            <a:r>
              <a:rPr lang="es-AR" sz="2800" b="1" dirty="0">
                <a:latin typeface="+mn-lt"/>
                <a:cs typeface="Arial" charset="0"/>
              </a:rPr>
              <a:t>PYME</a:t>
            </a:r>
            <a:r>
              <a:rPr lang="es-AR" sz="2800" dirty="0">
                <a:latin typeface="+mn-lt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29456">
            <a:off x="1530350" y="3557588"/>
            <a:ext cx="5661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3 Título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42263" cy="792163"/>
          </a:xfrm>
        </p:spPr>
        <p:txBody>
          <a:bodyPr/>
          <a:lstStyle/>
          <a:p>
            <a:pPr algn="l" eaLnBrk="1" hangingPunct="1"/>
            <a:r>
              <a:rPr lang="es-AR" altLang="es-AR" smtClean="0"/>
              <a:t>CPD Directo No Garantizado</a:t>
            </a:r>
          </a:p>
        </p:txBody>
      </p:sp>
      <p:pic>
        <p:nvPicPr>
          <p:cNvPr id="25604" name="3 Imagen" descr="image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4788024" y="2060848"/>
            <a:ext cx="3725862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Financiamiento contra</a:t>
            </a:r>
          </a:p>
          <a:p>
            <a:pPr algn="ctr" eaLnBrk="1" hangingPunct="1">
              <a:defRPr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el stock</a:t>
            </a:r>
          </a:p>
        </p:txBody>
      </p:sp>
      <p:pic>
        <p:nvPicPr>
          <p:cNvPr id="18438" name="Imagen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31781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galiciawarrants.com.ar/images/foto_nueva_si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2751061" cy="203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agen 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697846" cy="19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n 5"/>
          <p:cNvPicPr>
            <a:picLocks noChangeAspect="1"/>
          </p:cNvPicPr>
          <p:nvPr/>
        </p:nvPicPr>
        <p:blipFill>
          <a:blip r:embed="rId6" cstate="print"/>
          <a:srcRect l="11198" t="2325" r="10411" b="3561"/>
          <a:stretch>
            <a:fillRect/>
          </a:stretch>
        </p:blipFill>
        <p:spPr bwMode="auto">
          <a:xfrm>
            <a:off x="179512" y="1484784"/>
            <a:ext cx="25193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uadroTexto 7"/>
          <p:cNvSpPr txBox="1">
            <a:spLocks noChangeArrowheads="1"/>
          </p:cNvSpPr>
          <p:nvPr/>
        </p:nvSpPr>
        <p:spPr bwMode="auto">
          <a:xfrm>
            <a:off x="3957638" y="2522538"/>
            <a:ext cx="435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_tradnl" altLang="es-AR">
              <a:latin typeface="Calibri" pitchFamily="34" charset="0"/>
            </a:endParaRPr>
          </a:p>
        </p:txBody>
      </p:sp>
      <p:sp>
        <p:nvSpPr>
          <p:cNvPr id="43012" name="AutoShape 2" descr="Resultado de imagen para mineria susten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s-AR">
              <a:latin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0" y="1138238"/>
            <a:ext cx="91440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MERCADO DE CAPITALES COMO TRANSFORMADOR DE LAS ECONOMÍAS REGIONALES</a:t>
            </a: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 bwMode="auto">
          <a:xfrm>
            <a:off x="468313" y="3786188"/>
            <a:ext cx="82296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AR" sz="3200" b="1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El desafío es impulsar el desarrollo de pueblos y ciudades…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7238" y="468313"/>
            <a:ext cx="9144000" cy="3683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rgbClr val="7E1818"/>
                </a:solidFill>
              </a:rPr>
              <a:t>LAS ROSAS (STA. FE): 2008</a:t>
            </a:r>
            <a:endParaRPr lang="es-AR" dirty="0">
              <a:solidFill>
                <a:srgbClr val="7E1818"/>
              </a:solidFill>
            </a:endParaRPr>
          </a:p>
        </p:txBody>
      </p:sp>
      <p:pic>
        <p:nvPicPr>
          <p:cNvPr id="44035" name="4 Imagen" descr="Pla 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468313"/>
            <a:ext cx="9144000" cy="3683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rgbClr val="7E1818"/>
                </a:solidFill>
              </a:rPr>
              <a:t>LAS ROSAS (STA. FE): 2016</a:t>
            </a:r>
            <a:endParaRPr lang="es-AR" dirty="0">
              <a:solidFill>
                <a:srgbClr val="7E1818"/>
              </a:solidFill>
            </a:endParaRPr>
          </a:p>
        </p:txBody>
      </p:sp>
      <p:pic>
        <p:nvPicPr>
          <p:cNvPr id="45059" name="3 Imagen" descr="Pla 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pla.com.ar/imagen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428750"/>
            <a:ext cx="2960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34925"/>
            <a:ext cx="410368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1 Título"/>
          <p:cNvSpPr>
            <a:spLocks noGrp="1"/>
          </p:cNvSpPr>
          <p:nvPr>
            <p:ph type="ctrTitle"/>
          </p:nvPr>
        </p:nvSpPr>
        <p:spPr>
          <a:xfrm>
            <a:off x="-1714500" y="2357438"/>
            <a:ext cx="8713788" cy="1152525"/>
          </a:xfrm>
        </p:spPr>
        <p:txBody>
          <a:bodyPr/>
          <a:lstStyle/>
          <a:p>
            <a:pPr eaLnBrk="1" hangingPunct="1"/>
            <a:r>
              <a:rPr lang="es-AR" altLang="es-AR" b="1" smtClean="0">
                <a:solidFill>
                  <a:srgbClr val="676C73"/>
                </a:solidFill>
              </a:rPr>
              <a:t>¡Muchas gracias!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79613" y="260350"/>
            <a:ext cx="3097212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46085" name="4 Imagen" descr="Logotipo MAV 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48593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755650" y="116632"/>
            <a:ext cx="794226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3500" dirty="0" smtClean="0"/>
              <a:t>Arquitectura del Mercado de Capitales: </a:t>
            </a:r>
            <a:r>
              <a:rPr lang="es-AR" sz="3500" i="1" dirty="0" smtClean="0"/>
              <a:t>Hacia un Mercado </a:t>
            </a:r>
            <a:r>
              <a:rPr lang="es-AR" sz="3500" i="1" dirty="0" smtClean="0"/>
              <a:t>Federal y Especialista</a:t>
            </a:r>
            <a:r>
              <a:rPr lang="es-AR" sz="3500" dirty="0" smtClean="0"/>
              <a:t>.</a:t>
            </a:r>
          </a:p>
        </p:txBody>
      </p:sp>
      <p:pic>
        <p:nvPicPr>
          <p:cNvPr id="6147" name="Picture 2" descr="https://empleate2punto0.files.wordpress.com/2013/06/red-de-conta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96752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11560" y="59492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AR" altLang="es-AR" dirty="0" smtClean="0">
                <a:latin typeface="Calibri" pitchFamily="34" charset="0"/>
              </a:rPr>
              <a:t>MAV tiene un esquema de accionistas federal, con enclaves MAV en las diferentes regiones y sus Bolsas.</a:t>
            </a:r>
            <a:endParaRPr lang="es-AR" altLang="es-A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3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2376264" cy="792162"/>
          </a:xfrm>
        </p:spPr>
        <p:txBody>
          <a:bodyPr/>
          <a:lstStyle/>
          <a:p>
            <a:pPr eaLnBrk="1" hangingPunct="1"/>
            <a:r>
              <a:rPr lang="es-AR" sz="3000" dirty="0" smtClean="0"/>
              <a:t>Introducción</a:t>
            </a:r>
            <a:endParaRPr lang="es-AR" sz="3000" dirty="0" smtClean="0"/>
          </a:p>
        </p:txBody>
      </p:sp>
      <p:sp>
        <p:nvSpPr>
          <p:cNvPr id="7172" name="2 CuadroTexto"/>
          <p:cNvSpPr txBox="1">
            <a:spLocks noChangeArrowheads="1"/>
          </p:cNvSpPr>
          <p:nvPr/>
        </p:nvSpPr>
        <p:spPr bwMode="auto">
          <a:xfrm>
            <a:off x="611560" y="1255687"/>
            <a:ext cx="799288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 MAV es el único Mercado especializado en productos Pymes y para la economía real. 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AR" altLang="es-AR" sz="2800" dirty="0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 No solo nos preocupamos por los productos de inversión y financiamiento, sino MAV también promociona </a:t>
            </a:r>
            <a:r>
              <a:rPr lang="es-AR" altLang="es-AR" sz="2800" u="sng" dirty="0" smtClean="0">
                <a:latin typeface="Calibri" pitchFamily="34" charset="0"/>
              </a:rPr>
              <a:t>el desarrollo de nuevos Agentes en diferentes puntos del país</a:t>
            </a:r>
            <a:r>
              <a:rPr lang="es-AR" altLang="es-AR" sz="2800" dirty="0" smtClean="0">
                <a:latin typeface="Calibri" pitchFamily="34" charset="0"/>
              </a:rPr>
              <a:t> para federalizar cada día más el acceso a los Mercados.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s-AR" altLang="es-AR" sz="2500" dirty="0">
                <a:latin typeface="Calibri" pitchFamily="34" charset="0"/>
              </a:rPr>
              <a:t> </a:t>
            </a:r>
            <a:r>
              <a:rPr lang="es-AR" altLang="es-AR" sz="2500" dirty="0" smtClean="0">
                <a:latin typeface="Calibri" pitchFamily="34" charset="0"/>
              </a:rPr>
              <a:t>En este punto, la CNV dispone de la categoría de AN (agente de negociación) que se perfila como la más idónea.</a:t>
            </a:r>
            <a:endParaRPr lang="es-AR" altLang="es-AR" sz="2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www.cambiandocreencias.com/wp-content/uploads/2012/09/Fotolia_34894048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784" y="1772816"/>
            <a:ext cx="4104704" cy="410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3 Título"/>
          <p:cNvSpPr>
            <a:spLocks noGrp="1"/>
          </p:cNvSpPr>
          <p:nvPr>
            <p:ph type="title"/>
          </p:nvPr>
        </p:nvSpPr>
        <p:spPr>
          <a:xfrm>
            <a:off x="0" y="836638"/>
            <a:ext cx="7942263" cy="792162"/>
          </a:xfrm>
        </p:spPr>
        <p:txBody>
          <a:bodyPr/>
          <a:lstStyle/>
          <a:p>
            <a:pPr eaLnBrk="1" hangingPunct="1"/>
            <a:r>
              <a:rPr lang="es-AR" sz="3000" dirty="0" smtClean="0"/>
              <a:t>Competencias MAV: productos no estandarizados</a:t>
            </a:r>
          </a:p>
        </p:txBody>
      </p:sp>
      <p:sp>
        <p:nvSpPr>
          <p:cNvPr id="7172" name="2 CuadroTexto"/>
          <p:cNvSpPr txBox="1">
            <a:spLocks noChangeArrowheads="1"/>
          </p:cNvSpPr>
          <p:nvPr/>
        </p:nvSpPr>
        <p:spPr bwMode="auto">
          <a:xfrm>
            <a:off x="180975" y="1627921"/>
            <a:ext cx="871150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PyMEs</a:t>
            </a:r>
          </a:p>
          <a:p>
            <a:pPr eaLnBrk="1" hangingPunct="1"/>
            <a:endParaRPr lang="es-AR" altLang="es-AR" sz="10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</a:t>
            </a:r>
            <a:r>
              <a:rPr lang="es-AR" altLang="es-AR" sz="2800" dirty="0" smtClean="0">
                <a:latin typeface="Calibri" pitchFamily="34" charset="0"/>
              </a:rPr>
              <a:t>ON Pyme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Startups / Economías </a:t>
            </a:r>
            <a:r>
              <a:rPr lang="es-AR" altLang="es-AR" sz="2800" dirty="0">
                <a:latin typeface="Calibri" pitchFamily="34" charset="0"/>
              </a:rPr>
              <a:t>Regionales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Letras Municipales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Títulos públicos provinciales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Facturas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Pagarés </a:t>
            </a:r>
            <a:r>
              <a:rPr lang="es-AR" altLang="es-AR" sz="2800" dirty="0">
                <a:latin typeface="Calibri" pitchFamily="34" charset="0"/>
              </a:rPr>
              <a:t>y medios sucedáneos de </a:t>
            </a:r>
            <a:r>
              <a:rPr lang="es-AR" altLang="es-AR" sz="2800" dirty="0" smtClean="0">
                <a:latin typeface="Calibri" pitchFamily="34" charset="0"/>
              </a:rPr>
              <a:t>pago</a:t>
            </a:r>
          </a:p>
          <a:p>
            <a:pPr eaLnBrk="1" hangingPunct="1">
              <a:buFont typeface="Wingdings" pitchFamily="2" charset="2"/>
              <a:buChar char="§"/>
            </a:pPr>
            <a:endParaRPr lang="es-AR" altLang="es-AR" sz="1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 Cheques de Pago diferido</a:t>
            </a:r>
            <a:endParaRPr lang="es-AR" altLang="es-AR" sz="2800" dirty="0">
              <a:latin typeface="Calibri" pitchFamily="34" charset="0"/>
            </a:endParaRPr>
          </a:p>
          <a:p>
            <a:pPr eaLnBrk="1" hangingPunct="1"/>
            <a:endParaRPr lang="es-AR" altLang="es-A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2 CuadroTexto"/>
          <p:cNvSpPr txBox="1">
            <a:spLocks noChangeArrowheads="1"/>
          </p:cNvSpPr>
          <p:nvPr/>
        </p:nvSpPr>
        <p:spPr bwMode="auto">
          <a:xfrm>
            <a:off x="467544" y="1268760"/>
            <a:ext cx="82089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endParaRPr lang="es-AR" altLang="es-AR" sz="2000" dirty="0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altLang="es-AR" sz="2800" dirty="0" smtClean="0">
                <a:latin typeface="Calibri" pitchFamily="34" charset="0"/>
              </a:rPr>
              <a:t> Trabajamos para estar cerca de las empresas PYMES, creando soluciones a medida de sus necesidades, sin pretender imponerle “moldes” estándares.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AR" altLang="es-AR" sz="2800" dirty="0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altLang="es-AR" sz="2800" dirty="0">
                <a:latin typeface="Calibri" pitchFamily="34" charset="0"/>
              </a:rPr>
              <a:t> </a:t>
            </a:r>
            <a:r>
              <a:rPr lang="es-AR" altLang="es-AR" sz="2800" dirty="0" smtClean="0">
                <a:latin typeface="Calibri" pitchFamily="34" charset="0"/>
              </a:rPr>
              <a:t>Creemos que es necesario acercar el Mercado de Capitales a las empresas de todo el país y por ello celebramos la iniciativa de la </a:t>
            </a:r>
            <a:r>
              <a:rPr lang="es-AR" altLang="es-AR" sz="2800" b="1" dirty="0" smtClean="0">
                <a:latin typeface="Calibri" pitchFamily="34" charset="0"/>
              </a:rPr>
              <a:t>CNV</a:t>
            </a:r>
            <a:r>
              <a:rPr lang="es-AR" altLang="es-AR" sz="2800" dirty="0" smtClean="0">
                <a:latin typeface="Calibri" pitchFamily="34" charset="0"/>
              </a:rPr>
              <a:t> de visitar diversas ciudades.</a:t>
            </a:r>
            <a:endParaRPr lang="es-AR" altLang="es-A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3 Título"/>
          <p:cNvSpPr>
            <a:spLocks noGrp="1"/>
          </p:cNvSpPr>
          <p:nvPr>
            <p:ph type="title"/>
          </p:nvPr>
        </p:nvSpPr>
        <p:spPr>
          <a:xfrm>
            <a:off x="503238" y="1257300"/>
            <a:ext cx="8137525" cy="792163"/>
          </a:xfrm>
        </p:spPr>
        <p:txBody>
          <a:bodyPr/>
          <a:lstStyle/>
          <a:p>
            <a:pPr eaLnBrk="1" hangingPunct="1"/>
            <a:r>
              <a:rPr lang="es-AR" altLang="es-AR" smtClean="0"/>
              <a:t>El Rol del Mercado de Capitales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0488" y="2492375"/>
            <a:ext cx="8963025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4000" b="1" i="1" dirty="0">
                <a:solidFill>
                  <a:srgbClr val="676C73"/>
                </a:solidFill>
                <a:latin typeface="Arial" charset="0"/>
                <a:cs typeface="Arial" charset="0"/>
              </a:rPr>
              <a:t>“Canalizar el </a:t>
            </a:r>
            <a:r>
              <a:rPr lang="es-AR" sz="4000" b="1" i="1" u="sng" dirty="0">
                <a:solidFill>
                  <a:srgbClr val="676C73"/>
                </a:solidFill>
                <a:latin typeface="Arial" charset="0"/>
                <a:cs typeface="Arial" charset="0"/>
              </a:rPr>
              <a:t>ahorro</a:t>
            </a:r>
            <a:r>
              <a:rPr lang="es-AR" sz="4000" b="1" i="1" dirty="0">
                <a:solidFill>
                  <a:srgbClr val="676C73"/>
                </a:solidFill>
                <a:latin typeface="Arial" charset="0"/>
                <a:cs typeface="Arial" charset="0"/>
              </a:rPr>
              <a:t> hacia la </a:t>
            </a:r>
            <a:r>
              <a:rPr lang="es-AR" sz="4000" b="1" i="1" u="sng" dirty="0">
                <a:solidFill>
                  <a:srgbClr val="676C73"/>
                </a:solidFill>
                <a:latin typeface="Arial" charset="0"/>
                <a:cs typeface="Arial" charset="0"/>
              </a:rPr>
              <a:t>inversión productiva</a:t>
            </a:r>
            <a:r>
              <a:rPr lang="es-AR" sz="4000" b="1" i="1" dirty="0">
                <a:solidFill>
                  <a:srgbClr val="676C73"/>
                </a:solidFill>
                <a:latin typeface="Arial" charset="0"/>
                <a:cs typeface="Arial" charset="0"/>
              </a:rPr>
              <a:t>.”</a:t>
            </a:r>
          </a:p>
          <a:p>
            <a:pPr algn="just" eaLnBrk="1" hangingPunct="1">
              <a:defRPr/>
            </a:pPr>
            <a:endParaRPr lang="es-AR" sz="2800" dirty="0">
              <a:solidFill>
                <a:srgbClr val="676C73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AR" sz="2800" dirty="0">
                <a:solidFill>
                  <a:srgbClr val="676C73"/>
                </a:solidFill>
                <a:latin typeface="Arial" charset="0"/>
                <a:cs typeface="Arial" charset="0"/>
              </a:rPr>
              <a:t>El Mercado de Capitales permite que las unidades superavitarias financien proyectos que requieren fondos. De esta forma, los inversores financieros participan de la economía real.</a:t>
            </a:r>
          </a:p>
          <a:p>
            <a:pPr eaLnBrk="1" hangingPunct="1">
              <a:defRPr/>
            </a:pPr>
            <a:endParaRPr lang="es-AR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2.bp.blogspot.com/-L25IewRGhfg/U1DbtAghgMI/AAAAAAAAAUs/EAsPOMryhHg/s1600/crecimiento-pymes-Mar-Donde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3396"/>
            <a:ext cx="7993459" cy="52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3800" dirty="0" smtClean="0"/>
              <a:t>Las Pequeñas y Medianas </a:t>
            </a:r>
            <a:r>
              <a:rPr lang="es-AR" sz="3800" dirty="0" smtClean="0"/>
              <a:t>empresas y el MC</a:t>
            </a:r>
            <a:endParaRPr lang="es-AR" sz="3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043444"/>
            <a:ext cx="838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smtClean="0"/>
              <a:t>Esta vinculación tiene que ser una “estrategia de crecimiento” y no un “remedio”</a:t>
            </a:r>
            <a:endParaRPr lang="es-A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5" descr="PlantillasPPT-2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638" y="430212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500" i="1" dirty="0" smtClean="0">
                <a:solidFill>
                  <a:schemeClr val="bg1">
                    <a:lumMod val="50000"/>
                  </a:schemeClr>
                </a:solidFill>
              </a:rPr>
              <a:t>… define el rumbo que tiene que seguir una organización para alcanzar sus objetivos estratégicos en el </a:t>
            </a:r>
            <a:r>
              <a:rPr lang="es-ES" sz="3500" i="1" u="sng" dirty="0" smtClean="0">
                <a:solidFill>
                  <a:schemeClr val="bg1">
                    <a:lumMod val="50000"/>
                  </a:schemeClr>
                </a:solidFill>
              </a:rPr>
              <a:t>menor tiempo posible</a:t>
            </a:r>
            <a:r>
              <a:rPr lang="es-ES" sz="3500" i="1" dirty="0" smtClean="0">
                <a:solidFill>
                  <a:schemeClr val="bg1">
                    <a:lumMod val="50000"/>
                  </a:schemeClr>
                </a:solidFill>
              </a:rPr>
              <a:t> y con </a:t>
            </a:r>
            <a:r>
              <a:rPr lang="es-ES" sz="3500" i="1" u="sng" dirty="0" smtClean="0">
                <a:solidFill>
                  <a:schemeClr val="bg1">
                    <a:lumMod val="50000"/>
                  </a:schemeClr>
                </a:solidFill>
              </a:rPr>
              <a:t>el menor costo de mercado</a:t>
            </a:r>
            <a:r>
              <a:rPr lang="es-ES" sz="35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AR" sz="3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2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65175"/>
            <a:ext cx="410368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ángulo 4"/>
          <p:cNvSpPr>
            <a:spLocks noChangeArrowheads="1"/>
          </p:cNvSpPr>
          <p:nvPr/>
        </p:nvSpPr>
        <p:spPr bwMode="auto">
          <a:xfrm>
            <a:off x="5124450" y="1773238"/>
            <a:ext cx="37544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3400" i="1"/>
              <a:t>La planificación financiera …</a:t>
            </a:r>
            <a:endParaRPr lang="es-AR"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888</Words>
  <Application>Microsoft Office PowerPoint</Application>
  <PresentationFormat>Presentación en pantalla (4:3)</PresentationFormat>
  <Paragraphs>174</Paragraphs>
  <Slides>29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Albertus Extra Bold</vt:lpstr>
      <vt:lpstr>Tema de Office</vt:lpstr>
      <vt:lpstr>Diapositiva 1</vt:lpstr>
      <vt:lpstr>Proyecciones y oportunidades para el desarrollo emprendedor y empresas Pymes en el Mercado de Capitales Argentino   Bahía Blanca – 2017  Gira Federal CNV  </vt:lpstr>
      <vt:lpstr>Arquitectura del Mercado de Capitales: Hacia un Mercado Federal y Especialista.</vt:lpstr>
      <vt:lpstr>Introducción</vt:lpstr>
      <vt:lpstr>Competencias MAV: productos no estandarizados</vt:lpstr>
      <vt:lpstr>Diapositiva 6</vt:lpstr>
      <vt:lpstr>El Rol del Mercado de Capitales</vt:lpstr>
      <vt:lpstr>Las Pequeñas y Medianas empresas y el MC</vt:lpstr>
      <vt:lpstr>… define el rumbo que tiene que seguir una organización para alcanzar sus objetivos estratégicos en el menor tiempo posible y con el menor costo de mercado.</vt:lpstr>
      <vt:lpstr>Debemos planificar el financiamiento cuando estamos in bonis !</vt:lpstr>
      <vt:lpstr>“Para elaborar la planificación financiera de una pyme, hay que partir de la visión que se tenga para el futuro”. </vt:lpstr>
      <vt:lpstr>Diapositiva 12</vt:lpstr>
      <vt:lpstr>Ser exitosos en ventas, es un problema si no tengo resuelto el tema del financiamiento …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Cheques y Pagarés </vt:lpstr>
      <vt:lpstr>Productos Destacados</vt:lpstr>
      <vt:lpstr>Garantizados MAV</vt:lpstr>
      <vt:lpstr>CPD Directo No Garantizado</vt:lpstr>
      <vt:lpstr>CPD Directo No Garantizado</vt:lpstr>
      <vt:lpstr>Diapositiva 25</vt:lpstr>
      <vt:lpstr>Diapositiva 26</vt:lpstr>
      <vt:lpstr>LAS ROSAS (STA. FE): 2008</vt:lpstr>
      <vt:lpstr>LAS ROSAS (STA. FE): 2016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113</cp:revision>
  <dcterms:created xsi:type="dcterms:W3CDTF">2017-03-14T13:00:14Z</dcterms:created>
  <dcterms:modified xsi:type="dcterms:W3CDTF">2017-04-20T21:18:25Z</dcterms:modified>
</cp:coreProperties>
</file>