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ink/ink1.xml" ContentType="application/inkml+xml"/>
  <Override PartName="/ppt/ink/ink2.xml" ContentType="application/inkml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7" r:id="rId3"/>
    <p:sldId id="259" r:id="rId4"/>
    <p:sldId id="260" r:id="rId5"/>
    <p:sldId id="268" r:id="rId6"/>
    <p:sldId id="266" r:id="rId7"/>
    <p:sldId id="261" r:id="rId8"/>
    <p:sldId id="262" r:id="rId9"/>
    <p:sldId id="263" r:id="rId10"/>
    <p:sldId id="286" r:id="rId11"/>
    <p:sldId id="287" r:id="rId12"/>
    <p:sldId id="280" r:id="rId13"/>
    <p:sldId id="276" r:id="rId14"/>
    <p:sldId id="277" r:id="rId15"/>
    <p:sldId id="271" r:id="rId16"/>
    <p:sldId id="269" r:id="rId17"/>
    <p:sldId id="270" r:id="rId18"/>
    <p:sldId id="278" r:id="rId19"/>
    <p:sldId id="272" r:id="rId20"/>
    <p:sldId id="279" r:id="rId21"/>
    <p:sldId id="274" r:id="rId22"/>
    <p:sldId id="284" r:id="rId23"/>
    <p:sldId id="281" r:id="rId24"/>
    <p:sldId id="285" r:id="rId25"/>
    <p:sldId id="283" r:id="rId26"/>
    <p:sldId id="258" r:id="rId27"/>
  </p:sldIdLst>
  <p:sldSz cx="9906000" cy="6858000" type="A4"/>
  <p:notesSz cx="7010400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0B5"/>
    <a:srgbClr val="037AB5"/>
    <a:srgbClr val="037AC6"/>
    <a:srgbClr val="03D0F5"/>
    <a:srgbClr val="038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14" autoAdjust="0"/>
    <p:restoredTop sz="94684" autoAdjust="0"/>
  </p:normalViewPr>
  <p:slideViewPr>
    <p:cSldViewPr showGuides="1">
      <p:cViewPr varScale="1">
        <p:scale>
          <a:sx n="74" d="100"/>
          <a:sy n="74" d="100"/>
        </p:scale>
        <p:origin x="1086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62392468470363"/>
          <c:y val="1.7755629433647051E-2"/>
          <c:w val="0.71423667879975983"/>
          <c:h val="0.90203882717549333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PYME!$O$6</c:f>
              <c:strCache>
                <c:ptCount val="1"/>
                <c:pt idx="0">
                  <c:v>Cheques de Pago Diferido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PYME!$L$8:$L$9</c:f>
              <c:strCache>
                <c:ptCount val="2"/>
                <c:pt idx="0">
                  <c:v>Acumulado 2015</c:v>
                </c:pt>
                <c:pt idx="1">
                  <c:v>Acumulado 2016</c:v>
                </c:pt>
              </c:strCache>
            </c:strRef>
          </c:cat>
          <c:val>
            <c:numRef>
              <c:f>PYME!$O$8:$O$9</c:f>
              <c:numCache>
                <c:formatCode>#,##0</c:formatCode>
                <c:ptCount val="2"/>
                <c:pt idx="0">
                  <c:v>10836</c:v>
                </c:pt>
                <c:pt idx="1">
                  <c:v>15961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AA-4F61-B7CA-0F34019B7D4E}"/>
            </c:ext>
          </c:extLst>
        </c:ser>
        <c:ser>
          <c:idx val="0"/>
          <c:order val="1"/>
          <c:tx>
            <c:strRef>
              <c:f>PYME!$M$6</c:f>
              <c:strCache>
                <c:ptCount val="1"/>
                <c:pt idx="0">
                  <c:v>Obligaciones Negociables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5AA-4F61-B7CA-0F34019B7D4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PYME!$L$8:$L$9</c:f>
              <c:strCache>
                <c:ptCount val="2"/>
                <c:pt idx="0">
                  <c:v>Acumulado 2015</c:v>
                </c:pt>
                <c:pt idx="1">
                  <c:v>Acumulado 2016</c:v>
                </c:pt>
              </c:strCache>
            </c:strRef>
          </c:cat>
          <c:val>
            <c:numRef>
              <c:f>PYME!$M$8:$M$9</c:f>
              <c:numCache>
                <c:formatCode>#,##0</c:formatCode>
                <c:ptCount val="2"/>
                <c:pt idx="0">
                  <c:v>412.75423499999994</c:v>
                </c:pt>
                <c:pt idx="1">
                  <c:v>985.06496699999991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AA-4F61-B7CA-0F34019B7D4E}"/>
            </c:ext>
          </c:extLst>
        </c:ser>
        <c:ser>
          <c:idx val="1"/>
          <c:order val="2"/>
          <c:tx>
            <c:strRef>
              <c:f>PYME!$N$6</c:f>
              <c:strCache>
                <c:ptCount val="1"/>
                <c:pt idx="0">
                  <c:v>Fideicomisos Financieros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5AA-4F61-B7CA-0F34019B7D4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PYME!$L$8:$L$9</c:f>
              <c:strCache>
                <c:ptCount val="2"/>
                <c:pt idx="0">
                  <c:v>Acumulado 2015</c:v>
                </c:pt>
                <c:pt idx="1">
                  <c:v>Acumulado 2016</c:v>
                </c:pt>
              </c:strCache>
            </c:strRef>
          </c:cat>
          <c:val>
            <c:numRef>
              <c:f>PYME!$N$8:$N$9</c:f>
              <c:numCache>
                <c:formatCode>#,##0</c:formatCode>
                <c:ptCount val="2"/>
                <c:pt idx="0">
                  <c:v>1075.244966</c:v>
                </c:pt>
                <c:pt idx="1">
                  <c:v>1986.4076010000001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AA-4F61-B7CA-0F34019B7D4E}"/>
            </c:ext>
          </c:extLst>
        </c:ser>
        <c:ser>
          <c:idx val="3"/>
          <c:order val="3"/>
          <c:tx>
            <c:strRef>
              <c:f>PYME!$P$6</c:f>
              <c:strCache>
                <c:ptCount val="1"/>
                <c:pt idx="0">
                  <c:v>Pagarés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6-05AA-4F61-B7CA-0F34019B7D4E}"/>
              </c:ext>
            </c:extLst>
          </c:dPt>
          <c:cat>
            <c:strRef>
              <c:f>PYME!$L$8:$L$9</c:f>
              <c:strCache>
                <c:ptCount val="2"/>
                <c:pt idx="0">
                  <c:v>Acumulado 2015</c:v>
                </c:pt>
                <c:pt idx="1">
                  <c:v>Acumulado 2016</c:v>
                </c:pt>
              </c:strCache>
            </c:strRef>
          </c:cat>
          <c:val>
            <c:numRef>
              <c:f>PYME!$P$8:$P$9</c:f>
              <c:numCache>
                <c:formatCode>#,##0</c:formatCode>
                <c:ptCount val="2"/>
                <c:pt idx="0">
                  <c:v>4.05</c:v>
                </c:pt>
                <c:pt idx="1">
                  <c:v>211.74558443198998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AA-4F61-B7CA-0F34019B7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8"/>
        <c:overlap val="100"/>
        <c:axId val="116918528"/>
        <c:axId val="116932608"/>
      </c:barChart>
      <c:catAx>
        <c:axId val="116918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0"/>
            </a:pPr>
            <a:endParaRPr lang="es-AR"/>
          </a:p>
        </c:txPr>
        <c:crossAx val="116932608"/>
        <c:crosses val="autoZero"/>
        <c:auto val="1"/>
        <c:lblAlgn val="ctr"/>
        <c:lblOffset val="100"/>
        <c:noMultiLvlLbl val="0"/>
      </c:catAx>
      <c:valAx>
        <c:axId val="1169326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one"/>
        <c:crossAx val="116918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11087305704029"/>
          <c:y val="0.36408248704606949"/>
          <c:w val="0.23388914301015962"/>
          <c:h val="0.32484247134567801"/>
        </c:manualLayout>
      </c:layout>
      <c:overlay val="0"/>
      <c:txPr>
        <a:bodyPr/>
        <a:lstStyle/>
        <a:p>
          <a:pPr>
            <a:defRPr sz="1000" b="0"/>
          </a:pPr>
          <a:endParaRPr lang="es-A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7FE4AB-8DD9-4FA1-919C-DD9851F80694}" type="doc">
      <dgm:prSet loTypeId="urn:microsoft.com/office/officeart/2005/8/layout/arrow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6C83BEF-29FC-4E05-B488-D512FEBCEA69}" type="pres">
      <dgm:prSet presAssocID="{847FE4AB-8DD9-4FA1-919C-DD9851F806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F1486AC-994F-48A4-ABCD-E1C6EB69929A}" type="presOf" srcId="{847FE4AB-8DD9-4FA1-919C-DD9851F80694}" destId="{76C83BEF-29FC-4E05-B488-D512FEBCEA69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0BD4FB-1255-4218-8637-269210924BAA}" type="doc">
      <dgm:prSet loTypeId="urn:microsoft.com/office/officeart/2009/3/layout/CircleRelationship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2291B32-B925-402C-BB33-C1DBC573C451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800" b="1" dirty="0" smtClean="0"/>
            <a:t>Mercado de Capitales</a:t>
          </a:r>
          <a:endParaRPr lang="es-ES" sz="1800" b="1" dirty="0"/>
        </a:p>
      </dgm:t>
    </dgm:pt>
    <dgm:pt modelId="{6197B8A3-00FD-4EC5-8B18-791465F196F0}" type="parTrans" cxnId="{BF92981A-6B00-4266-B54C-F2094A970A94}">
      <dgm:prSet/>
      <dgm:spPr/>
      <dgm:t>
        <a:bodyPr/>
        <a:lstStyle/>
        <a:p>
          <a:endParaRPr lang="es-ES"/>
        </a:p>
      </dgm:t>
    </dgm:pt>
    <dgm:pt modelId="{3F699A1E-E9D3-47F7-9187-A1DA7537624C}" type="sibTrans" cxnId="{BF92981A-6B00-4266-B54C-F2094A970A94}">
      <dgm:prSet/>
      <dgm:spPr/>
      <dgm:t>
        <a:bodyPr/>
        <a:lstStyle/>
        <a:p>
          <a:endParaRPr lang="es-ES"/>
        </a:p>
      </dgm:t>
    </dgm:pt>
    <dgm:pt modelId="{F908ECBC-59FE-46FC-9641-00E5F8419487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800" b="1" dirty="0" smtClean="0"/>
            <a:t>Inversores</a:t>
          </a:r>
          <a:endParaRPr lang="es-ES" sz="1800" b="1" dirty="0"/>
        </a:p>
      </dgm:t>
    </dgm:pt>
    <dgm:pt modelId="{E3C114A3-50AF-421D-A891-7EE82BAB57EB}" type="parTrans" cxnId="{DE82ABEC-8ED5-427E-86A0-F5255B7734E3}">
      <dgm:prSet/>
      <dgm:spPr/>
      <dgm:t>
        <a:bodyPr/>
        <a:lstStyle/>
        <a:p>
          <a:endParaRPr lang="es-ES"/>
        </a:p>
      </dgm:t>
    </dgm:pt>
    <dgm:pt modelId="{6A095F0D-AF32-494C-BF3B-588CAEA74750}" type="sibTrans" cxnId="{DE82ABEC-8ED5-427E-86A0-F5255B7734E3}">
      <dgm:prSet/>
      <dgm:spPr/>
      <dgm:t>
        <a:bodyPr/>
        <a:lstStyle/>
        <a:p>
          <a:endParaRPr lang="es-ES"/>
        </a:p>
      </dgm:t>
    </dgm:pt>
    <dgm:pt modelId="{D1681ECB-0111-4C5C-A950-46498FD668DC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800" b="1" dirty="0" smtClean="0"/>
            <a:t>Empresas</a:t>
          </a:r>
          <a:r>
            <a:rPr lang="es-ES" sz="1700" dirty="0" smtClean="0"/>
            <a:t> </a:t>
          </a:r>
          <a:endParaRPr lang="es-ES" sz="1700" dirty="0"/>
        </a:p>
      </dgm:t>
    </dgm:pt>
    <dgm:pt modelId="{A967AC56-CF5A-4967-A0AB-3E7C49A384D1}" type="parTrans" cxnId="{8872C41C-51A6-4129-AB0E-853B6F5BD7FF}">
      <dgm:prSet/>
      <dgm:spPr/>
      <dgm:t>
        <a:bodyPr/>
        <a:lstStyle/>
        <a:p>
          <a:endParaRPr lang="es-ES"/>
        </a:p>
      </dgm:t>
    </dgm:pt>
    <dgm:pt modelId="{69CA522F-7F78-490B-9420-4776CE84DB0F}" type="sibTrans" cxnId="{8872C41C-51A6-4129-AB0E-853B6F5BD7FF}">
      <dgm:prSet/>
      <dgm:spPr/>
      <dgm:t>
        <a:bodyPr/>
        <a:lstStyle/>
        <a:p>
          <a:endParaRPr lang="es-ES"/>
        </a:p>
      </dgm:t>
    </dgm:pt>
    <dgm:pt modelId="{45D98129-B7D7-4BB6-9F7D-1BDF339669FF}" type="pres">
      <dgm:prSet presAssocID="{480BD4FB-1255-4218-8637-269210924BAA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s-ES"/>
        </a:p>
      </dgm:t>
    </dgm:pt>
    <dgm:pt modelId="{4C930D1C-EA6A-446C-98D0-2016488EF734}" type="pres">
      <dgm:prSet presAssocID="{72291B32-B925-402C-BB33-C1DBC573C451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s-ES"/>
        </a:p>
      </dgm:t>
    </dgm:pt>
    <dgm:pt modelId="{E381275C-342D-43DC-AB00-A5B84948BB86}" type="pres">
      <dgm:prSet presAssocID="{72291B32-B925-402C-BB33-C1DBC573C451}" presName="Accent1" presStyleLbl="node1" presStyleIdx="0" presStyleCnt="13"/>
      <dgm:spPr/>
    </dgm:pt>
    <dgm:pt modelId="{7138FF44-6EE8-47F7-ACEF-3D4BC325E221}" type="pres">
      <dgm:prSet presAssocID="{72291B32-B925-402C-BB33-C1DBC573C451}" presName="Accent2" presStyleLbl="node1" presStyleIdx="1" presStyleCnt="13"/>
      <dgm:spPr/>
    </dgm:pt>
    <dgm:pt modelId="{2EEA95A8-0D6C-4AE7-B954-1EC2CE086BED}" type="pres">
      <dgm:prSet presAssocID="{72291B32-B925-402C-BB33-C1DBC573C451}" presName="Accent3" presStyleLbl="node1" presStyleIdx="2" presStyleCnt="13"/>
      <dgm:spPr/>
    </dgm:pt>
    <dgm:pt modelId="{512D419C-1701-4438-9F50-47C3A7871022}" type="pres">
      <dgm:prSet presAssocID="{72291B32-B925-402C-BB33-C1DBC573C451}" presName="Accent4" presStyleLbl="node1" presStyleIdx="3" presStyleCnt="13"/>
      <dgm:spPr/>
    </dgm:pt>
    <dgm:pt modelId="{5F2E92A4-71CF-47CC-BFE6-B4972B43EA8A}" type="pres">
      <dgm:prSet presAssocID="{72291B32-B925-402C-BB33-C1DBC573C451}" presName="Accent5" presStyleLbl="node1" presStyleIdx="4" presStyleCnt="13"/>
      <dgm:spPr/>
    </dgm:pt>
    <dgm:pt modelId="{63EABB4C-AEE9-42FA-AFFC-CCA63FE142BE}" type="pres">
      <dgm:prSet presAssocID="{72291B32-B925-402C-BB33-C1DBC573C451}" presName="Accent6" presStyleLbl="node1" presStyleIdx="5" presStyleCnt="13"/>
      <dgm:spPr/>
    </dgm:pt>
    <dgm:pt modelId="{A1700F6C-FDAB-4A18-8169-6F1EA5FC609B}" type="pres">
      <dgm:prSet presAssocID="{F908ECBC-59FE-46FC-9641-00E5F8419487}" presName="Child1" presStyleLbl="node1" presStyleIdx="6" presStyleCnt="13" custScaleX="115546" custScaleY="11003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94F2A83-5A2F-424F-B0D7-A57722478CA8}" type="pres">
      <dgm:prSet presAssocID="{F908ECBC-59FE-46FC-9641-00E5F8419487}" presName="Accent7" presStyleCnt="0"/>
      <dgm:spPr/>
    </dgm:pt>
    <dgm:pt modelId="{4693D340-81CE-4FAB-B7ED-54364863D4F1}" type="pres">
      <dgm:prSet presAssocID="{F908ECBC-59FE-46FC-9641-00E5F8419487}" presName="AccentHold1" presStyleLbl="node1" presStyleIdx="7" presStyleCnt="13"/>
      <dgm:spPr/>
    </dgm:pt>
    <dgm:pt modelId="{42B9E7F4-B019-45E5-9283-8F4D8CDF8A74}" type="pres">
      <dgm:prSet presAssocID="{F908ECBC-59FE-46FC-9641-00E5F8419487}" presName="Accent8" presStyleCnt="0"/>
      <dgm:spPr/>
    </dgm:pt>
    <dgm:pt modelId="{7A6B0A52-2C7E-4A9E-9E16-5A220C5EA4FB}" type="pres">
      <dgm:prSet presAssocID="{F908ECBC-59FE-46FC-9641-00E5F8419487}" presName="AccentHold2" presStyleLbl="node1" presStyleIdx="8" presStyleCnt="13"/>
      <dgm:spPr/>
    </dgm:pt>
    <dgm:pt modelId="{A3EB969D-8105-4679-BFCE-AB61C16B17BE}" type="pres">
      <dgm:prSet presAssocID="{D1681ECB-0111-4C5C-A950-46498FD668DC}" presName="Child2" presStyleLbl="node1" presStyleIdx="9" presStyleCnt="13" custScaleX="115459" custScaleY="110008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244D11F-A860-4A75-92F1-2D6554CB2466}" type="pres">
      <dgm:prSet presAssocID="{D1681ECB-0111-4C5C-A950-46498FD668DC}" presName="Accent9" presStyleCnt="0"/>
      <dgm:spPr/>
    </dgm:pt>
    <dgm:pt modelId="{EF4CBA87-7CB3-4C92-8436-1C985B570659}" type="pres">
      <dgm:prSet presAssocID="{D1681ECB-0111-4C5C-A950-46498FD668DC}" presName="AccentHold1" presStyleLbl="node1" presStyleIdx="10" presStyleCnt="13"/>
      <dgm:spPr/>
    </dgm:pt>
    <dgm:pt modelId="{1FC7DB52-2016-47CD-87F8-56A213482274}" type="pres">
      <dgm:prSet presAssocID="{D1681ECB-0111-4C5C-A950-46498FD668DC}" presName="Accent10" presStyleCnt="0"/>
      <dgm:spPr/>
    </dgm:pt>
    <dgm:pt modelId="{D67BBB20-B438-4AD6-BD5B-FE40621DA088}" type="pres">
      <dgm:prSet presAssocID="{D1681ECB-0111-4C5C-A950-46498FD668DC}" presName="AccentHold2" presStyleLbl="node1" presStyleIdx="11" presStyleCnt="13"/>
      <dgm:spPr/>
    </dgm:pt>
    <dgm:pt modelId="{F0D88213-0F42-4FCF-BBAB-36C0850FC94B}" type="pres">
      <dgm:prSet presAssocID="{D1681ECB-0111-4C5C-A950-46498FD668DC}" presName="Accent11" presStyleCnt="0"/>
      <dgm:spPr/>
    </dgm:pt>
    <dgm:pt modelId="{0439A256-C038-46F0-9BED-328FFDF70AC0}" type="pres">
      <dgm:prSet presAssocID="{D1681ECB-0111-4C5C-A950-46498FD668DC}" presName="AccentHold3" presStyleLbl="node1" presStyleIdx="12" presStyleCnt="13"/>
      <dgm:spPr/>
    </dgm:pt>
  </dgm:ptLst>
  <dgm:cxnLst>
    <dgm:cxn modelId="{1698FBC8-CCBC-49E5-BABA-33160060B1AC}" type="presOf" srcId="{D1681ECB-0111-4C5C-A950-46498FD668DC}" destId="{A3EB969D-8105-4679-BFCE-AB61C16B17BE}" srcOrd="0" destOrd="0" presId="urn:microsoft.com/office/officeart/2009/3/layout/CircleRelationship"/>
    <dgm:cxn modelId="{2F8D1398-ADEF-4C2B-94F5-06B235715A62}" type="presOf" srcId="{72291B32-B925-402C-BB33-C1DBC573C451}" destId="{4C930D1C-EA6A-446C-98D0-2016488EF734}" srcOrd="0" destOrd="0" presId="urn:microsoft.com/office/officeart/2009/3/layout/CircleRelationship"/>
    <dgm:cxn modelId="{5BF6F18F-01B7-4EAB-BC05-7B2D4C20F528}" type="presOf" srcId="{480BD4FB-1255-4218-8637-269210924BAA}" destId="{45D98129-B7D7-4BB6-9F7D-1BDF339669FF}" srcOrd="0" destOrd="0" presId="urn:microsoft.com/office/officeart/2009/3/layout/CircleRelationship"/>
    <dgm:cxn modelId="{DE82ABEC-8ED5-427E-86A0-F5255B7734E3}" srcId="{72291B32-B925-402C-BB33-C1DBC573C451}" destId="{F908ECBC-59FE-46FC-9641-00E5F8419487}" srcOrd="0" destOrd="0" parTransId="{E3C114A3-50AF-421D-A891-7EE82BAB57EB}" sibTransId="{6A095F0D-AF32-494C-BF3B-588CAEA74750}"/>
    <dgm:cxn modelId="{BF92981A-6B00-4266-B54C-F2094A970A94}" srcId="{480BD4FB-1255-4218-8637-269210924BAA}" destId="{72291B32-B925-402C-BB33-C1DBC573C451}" srcOrd="0" destOrd="0" parTransId="{6197B8A3-00FD-4EC5-8B18-791465F196F0}" sibTransId="{3F699A1E-E9D3-47F7-9187-A1DA7537624C}"/>
    <dgm:cxn modelId="{79A22FB7-F95A-4539-A887-75DBD1CFB325}" type="presOf" srcId="{F908ECBC-59FE-46FC-9641-00E5F8419487}" destId="{A1700F6C-FDAB-4A18-8169-6F1EA5FC609B}" srcOrd="0" destOrd="0" presId="urn:microsoft.com/office/officeart/2009/3/layout/CircleRelationship"/>
    <dgm:cxn modelId="{8872C41C-51A6-4129-AB0E-853B6F5BD7FF}" srcId="{72291B32-B925-402C-BB33-C1DBC573C451}" destId="{D1681ECB-0111-4C5C-A950-46498FD668DC}" srcOrd="1" destOrd="0" parTransId="{A967AC56-CF5A-4967-A0AB-3E7C49A384D1}" sibTransId="{69CA522F-7F78-490B-9420-4776CE84DB0F}"/>
    <dgm:cxn modelId="{FAC20DF6-C58E-4CC0-A6D6-46FD72850D90}" type="presParOf" srcId="{45D98129-B7D7-4BB6-9F7D-1BDF339669FF}" destId="{4C930D1C-EA6A-446C-98D0-2016488EF734}" srcOrd="0" destOrd="0" presId="urn:microsoft.com/office/officeart/2009/3/layout/CircleRelationship"/>
    <dgm:cxn modelId="{FBE18A37-F6EF-4037-9FC0-5E7E620845C9}" type="presParOf" srcId="{45D98129-B7D7-4BB6-9F7D-1BDF339669FF}" destId="{E381275C-342D-43DC-AB00-A5B84948BB86}" srcOrd="1" destOrd="0" presId="urn:microsoft.com/office/officeart/2009/3/layout/CircleRelationship"/>
    <dgm:cxn modelId="{981A764B-DCEB-4950-B40D-D85B341270FE}" type="presParOf" srcId="{45D98129-B7D7-4BB6-9F7D-1BDF339669FF}" destId="{7138FF44-6EE8-47F7-ACEF-3D4BC325E221}" srcOrd="2" destOrd="0" presId="urn:microsoft.com/office/officeart/2009/3/layout/CircleRelationship"/>
    <dgm:cxn modelId="{B86B2EFD-3C45-4632-9899-3BE6BA5BF6B5}" type="presParOf" srcId="{45D98129-B7D7-4BB6-9F7D-1BDF339669FF}" destId="{2EEA95A8-0D6C-4AE7-B954-1EC2CE086BED}" srcOrd="3" destOrd="0" presId="urn:microsoft.com/office/officeart/2009/3/layout/CircleRelationship"/>
    <dgm:cxn modelId="{D49E3E1F-4E7D-40A1-ACA1-7143E05D2FFA}" type="presParOf" srcId="{45D98129-B7D7-4BB6-9F7D-1BDF339669FF}" destId="{512D419C-1701-4438-9F50-47C3A7871022}" srcOrd="4" destOrd="0" presId="urn:microsoft.com/office/officeart/2009/3/layout/CircleRelationship"/>
    <dgm:cxn modelId="{6E7E2E8F-565A-455A-94DF-62AC45D0D8D2}" type="presParOf" srcId="{45D98129-B7D7-4BB6-9F7D-1BDF339669FF}" destId="{5F2E92A4-71CF-47CC-BFE6-B4972B43EA8A}" srcOrd="5" destOrd="0" presId="urn:microsoft.com/office/officeart/2009/3/layout/CircleRelationship"/>
    <dgm:cxn modelId="{20906A04-0208-47B8-A3C1-12F734E12100}" type="presParOf" srcId="{45D98129-B7D7-4BB6-9F7D-1BDF339669FF}" destId="{63EABB4C-AEE9-42FA-AFFC-CCA63FE142BE}" srcOrd="6" destOrd="0" presId="urn:microsoft.com/office/officeart/2009/3/layout/CircleRelationship"/>
    <dgm:cxn modelId="{347238D9-9022-4279-8BD9-37AAA2774F7E}" type="presParOf" srcId="{45D98129-B7D7-4BB6-9F7D-1BDF339669FF}" destId="{A1700F6C-FDAB-4A18-8169-6F1EA5FC609B}" srcOrd="7" destOrd="0" presId="urn:microsoft.com/office/officeart/2009/3/layout/CircleRelationship"/>
    <dgm:cxn modelId="{9C494D60-DDD2-4881-9BB2-A60B49318BD7}" type="presParOf" srcId="{45D98129-B7D7-4BB6-9F7D-1BDF339669FF}" destId="{B94F2A83-5A2F-424F-B0D7-A57722478CA8}" srcOrd="8" destOrd="0" presId="urn:microsoft.com/office/officeart/2009/3/layout/CircleRelationship"/>
    <dgm:cxn modelId="{A915F3DB-4849-44F9-A3AC-BFE1965F4939}" type="presParOf" srcId="{B94F2A83-5A2F-424F-B0D7-A57722478CA8}" destId="{4693D340-81CE-4FAB-B7ED-54364863D4F1}" srcOrd="0" destOrd="0" presId="urn:microsoft.com/office/officeart/2009/3/layout/CircleRelationship"/>
    <dgm:cxn modelId="{CC6FDFAA-8DD1-44C8-A6BA-4BBB0720406B}" type="presParOf" srcId="{45D98129-B7D7-4BB6-9F7D-1BDF339669FF}" destId="{42B9E7F4-B019-45E5-9283-8F4D8CDF8A74}" srcOrd="9" destOrd="0" presId="urn:microsoft.com/office/officeart/2009/3/layout/CircleRelationship"/>
    <dgm:cxn modelId="{AD3D1A2D-7F04-4579-8985-E549EAB694FB}" type="presParOf" srcId="{42B9E7F4-B019-45E5-9283-8F4D8CDF8A74}" destId="{7A6B0A52-2C7E-4A9E-9E16-5A220C5EA4FB}" srcOrd="0" destOrd="0" presId="urn:microsoft.com/office/officeart/2009/3/layout/CircleRelationship"/>
    <dgm:cxn modelId="{AAD9DD68-5861-4C65-90D0-85C20F308761}" type="presParOf" srcId="{45D98129-B7D7-4BB6-9F7D-1BDF339669FF}" destId="{A3EB969D-8105-4679-BFCE-AB61C16B17BE}" srcOrd="10" destOrd="0" presId="urn:microsoft.com/office/officeart/2009/3/layout/CircleRelationship"/>
    <dgm:cxn modelId="{B597E506-AD7B-4851-BA54-4370917BF63F}" type="presParOf" srcId="{45D98129-B7D7-4BB6-9F7D-1BDF339669FF}" destId="{B244D11F-A860-4A75-92F1-2D6554CB2466}" srcOrd="11" destOrd="0" presId="urn:microsoft.com/office/officeart/2009/3/layout/CircleRelationship"/>
    <dgm:cxn modelId="{89514044-D6A7-410B-A275-20CACF63AA4A}" type="presParOf" srcId="{B244D11F-A860-4A75-92F1-2D6554CB2466}" destId="{EF4CBA87-7CB3-4C92-8436-1C985B570659}" srcOrd="0" destOrd="0" presId="urn:microsoft.com/office/officeart/2009/3/layout/CircleRelationship"/>
    <dgm:cxn modelId="{BD511619-AC9D-4AB0-85CC-7A089F76CBE0}" type="presParOf" srcId="{45D98129-B7D7-4BB6-9F7D-1BDF339669FF}" destId="{1FC7DB52-2016-47CD-87F8-56A213482274}" srcOrd="12" destOrd="0" presId="urn:microsoft.com/office/officeart/2009/3/layout/CircleRelationship"/>
    <dgm:cxn modelId="{F39D6B64-BBDD-47A5-A6A5-12559C443F01}" type="presParOf" srcId="{1FC7DB52-2016-47CD-87F8-56A213482274}" destId="{D67BBB20-B438-4AD6-BD5B-FE40621DA088}" srcOrd="0" destOrd="0" presId="urn:microsoft.com/office/officeart/2009/3/layout/CircleRelationship"/>
    <dgm:cxn modelId="{16F96CEE-BF78-40CE-B7FF-F1C790D45E32}" type="presParOf" srcId="{45D98129-B7D7-4BB6-9F7D-1BDF339669FF}" destId="{F0D88213-0F42-4FCF-BBAB-36C0850FC94B}" srcOrd="13" destOrd="0" presId="urn:microsoft.com/office/officeart/2009/3/layout/CircleRelationship"/>
    <dgm:cxn modelId="{5D8183E7-DF47-4BF5-9BD1-AC406899CF1B}" type="presParOf" srcId="{F0D88213-0F42-4FCF-BBAB-36C0850FC94B}" destId="{0439A256-C038-46F0-9BED-328FFDF70AC0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526DEE-0C20-4B3C-8B26-3A8E25295FF7}" type="doc">
      <dgm:prSet loTypeId="urn:microsoft.com/office/officeart/2005/8/layout/pyramid2" loCatId="pyramid" qsTypeId="urn:microsoft.com/office/officeart/2005/8/quickstyle/simple5" qsCatId="simple" csTypeId="urn:microsoft.com/office/officeart/2005/8/colors/accent1_2" csCatId="accent1" phldr="1"/>
      <dgm:spPr/>
    </dgm:pt>
    <dgm:pt modelId="{83FB8F72-504F-4115-9240-5D6A304715F3}">
      <dgm:prSet custT="1"/>
      <dgm:spPr/>
      <dgm:t>
        <a:bodyPr/>
        <a:lstStyle/>
        <a:p>
          <a:r>
            <a:rPr lang="es-AR" sz="1600" b="1" dirty="0" smtClean="0">
              <a:latin typeface="+mn-lt"/>
            </a:rPr>
            <a:t>Autorizar la oferta pública de valores que se negocian en el Mercado de Capitales. </a:t>
          </a:r>
        </a:p>
      </dgm:t>
    </dgm:pt>
    <dgm:pt modelId="{2B9C4213-2836-4189-ACF3-B77787AC39DA}" type="parTrans" cxnId="{D049F156-5B4B-4A67-9FE7-BC4E54CCA209}">
      <dgm:prSet/>
      <dgm:spPr/>
      <dgm:t>
        <a:bodyPr/>
        <a:lstStyle/>
        <a:p>
          <a:endParaRPr lang="es-ES"/>
        </a:p>
      </dgm:t>
    </dgm:pt>
    <dgm:pt modelId="{7CDEB191-96F5-427B-988B-71F9AF1318E6}" type="sibTrans" cxnId="{D049F156-5B4B-4A67-9FE7-BC4E54CCA209}">
      <dgm:prSet/>
      <dgm:spPr/>
      <dgm:t>
        <a:bodyPr/>
        <a:lstStyle/>
        <a:p>
          <a:endParaRPr lang="es-ES"/>
        </a:p>
      </dgm:t>
    </dgm:pt>
    <dgm:pt modelId="{41C1B836-8E2F-4659-9A94-1E09A3685EB8}">
      <dgm:prSet custT="1"/>
      <dgm:spPr/>
      <dgm:t>
        <a:bodyPr/>
        <a:lstStyle/>
        <a:p>
          <a:r>
            <a:rPr lang="es-AR" sz="1600" b="1" dirty="0" smtClean="0"/>
            <a:t>Velar por la transparencia del Mercado de Capitales y la correcta formación de precios en los mismos.</a:t>
          </a:r>
          <a:endParaRPr lang="es-AR" sz="1600" dirty="0"/>
        </a:p>
      </dgm:t>
    </dgm:pt>
    <dgm:pt modelId="{02CAE1D9-144D-4547-B5F6-785418F86479}" type="parTrans" cxnId="{671EFA0E-3FC9-4016-9ACC-9D32C348F2AA}">
      <dgm:prSet/>
      <dgm:spPr/>
      <dgm:t>
        <a:bodyPr/>
        <a:lstStyle/>
        <a:p>
          <a:endParaRPr lang="es-ES"/>
        </a:p>
      </dgm:t>
    </dgm:pt>
    <dgm:pt modelId="{381290D5-7E19-46F5-8F8A-6A5F31A91171}" type="sibTrans" cxnId="{671EFA0E-3FC9-4016-9ACC-9D32C348F2AA}">
      <dgm:prSet/>
      <dgm:spPr/>
      <dgm:t>
        <a:bodyPr/>
        <a:lstStyle/>
        <a:p>
          <a:endParaRPr lang="es-ES"/>
        </a:p>
      </dgm:t>
    </dgm:pt>
    <dgm:pt modelId="{DAA5CF5C-927A-4423-9721-A7712C00E4CC}">
      <dgm:prSet custT="1"/>
      <dgm:spPr/>
      <dgm:t>
        <a:bodyPr/>
        <a:lstStyle/>
        <a:p>
          <a:r>
            <a:rPr lang="es-AR" sz="1600" b="1" dirty="0" smtClean="0"/>
            <a:t>Proteger a los inversores, particularmente a los minoritarios.  </a:t>
          </a:r>
        </a:p>
      </dgm:t>
    </dgm:pt>
    <dgm:pt modelId="{639B6944-2529-4E92-A083-0CAC833AB810}" type="parTrans" cxnId="{D6C12237-4919-42A0-8C3A-D695B7880189}">
      <dgm:prSet/>
      <dgm:spPr/>
      <dgm:t>
        <a:bodyPr/>
        <a:lstStyle/>
        <a:p>
          <a:endParaRPr lang="es-ES"/>
        </a:p>
      </dgm:t>
    </dgm:pt>
    <dgm:pt modelId="{09BF7F71-948C-4603-8F43-0953DCDD0990}" type="sibTrans" cxnId="{D6C12237-4919-42A0-8C3A-D695B7880189}">
      <dgm:prSet/>
      <dgm:spPr/>
      <dgm:t>
        <a:bodyPr/>
        <a:lstStyle/>
        <a:p>
          <a:endParaRPr lang="es-ES"/>
        </a:p>
      </dgm:t>
    </dgm:pt>
    <dgm:pt modelId="{79EA26AD-1820-4F20-A117-E5E563C7DCD0}" type="pres">
      <dgm:prSet presAssocID="{C8526DEE-0C20-4B3C-8B26-3A8E25295FF7}" presName="compositeShape" presStyleCnt="0">
        <dgm:presLayoutVars>
          <dgm:dir/>
          <dgm:resizeHandles/>
        </dgm:presLayoutVars>
      </dgm:prSet>
      <dgm:spPr/>
    </dgm:pt>
    <dgm:pt modelId="{4950BAF4-4562-4CB9-B510-25418C23B72A}" type="pres">
      <dgm:prSet presAssocID="{C8526DEE-0C20-4B3C-8B26-3A8E25295FF7}" presName="pyramid" presStyleLbl="node1" presStyleIdx="0" presStyleCn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</dgm:pt>
    <dgm:pt modelId="{7667864A-191A-4185-B416-4458571A7084}" type="pres">
      <dgm:prSet presAssocID="{C8526DEE-0C20-4B3C-8B26-3A8E25295FF7}" presName="theList" presStyleCnt="0"/>
      <dgm:spPr/>
    </dgm:pt>
    <dgm:pt modelId="{48C63F1F-A3A1-4B41-B0C0-2E4D93338C05}" type="pres">
      <dgm:prSet presAssocID="{83FB8F72-504F-4115-9240-5D6A304715F3}" presName="aNode" presStyleLbl="fgAcc1" presStyleIdx="0" presStyleCnt="3" custScaleX="114295" custScaleY="115088" custLinFactNeighborX="698" custLinFactNeighborY="-3800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3946B0-FE97-4693-A507-AF19CF9A1479}" type="pres">
      <dgm:prSet presAssocID="{83FB8F72-504F-4115-9240-5D6A304715F3}" presName="aSpace" presStyleCnt="0"/>
      <dgm:spPr/>
    </dgm:pt>
    <dgm:pt modelId="{5C931386-2CEE-4DDC-BE17-D67B32D0ABDD}" type="pres">
      <dgm:prSet presAssocID="{41C1B836-8E2F-4659-9A94-1E09A3685EB8}" presName="aNode" presStyleLbl="fgAcc1" presStyleIdx="1" presStyleCnt="3" custScaleX="114279" custScaleY="1150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AA48A3-D67A-4CB3-8AE8-792D54017B39}" type="pres">
      <dgm:prSet presAssocID="{41C1B836-8E2F-4659-9A94-1E09A3685EB8}" presName="aSpace" presStyleCnt="0"/>
      <dgm:spPr/>
    </dgm:pt>
    <dgm:pt modelId="{567B1271-F883-483E-BB77-24F739115A8D}" type="pres">
      <dgm:prSet presAssocID="{DAA5CF5C-927A-4423-9721-A7712C00E4CC}" presName="aNode" presStyleLbl="fgAcc1" presStyleIdx="2" presStyleCnt="3" custScaleX="114279" custScaleY="1198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8BD5D0-CC28-44A6-ACA0-8A8D4BBE5D1F}" type="pres">
      <dgm:prSet presAssocID="{DAA5CF5C-927A-4423-9721-A7712C00E4CC}" presName="aSpace" presStyleCnt="0"/>
      <dgm:spPr/>
    </dgm:pt>
  </dgm:ptLst>
  <dgm:cxnLst>
    <dgm:cxn modelId="{D6C12237-4919-42A0-8C3A-D695B7880189}" srcId="{C8526DEE-0C20-4B3C-8B26-3A8E25295FF7}" destId="{DAA5CF5C-927A-4423-9721-A7712C00E4CC}" srcOrd="2" destOrd="0" parTransId="{639B6944-2529-4E92-A083-0CAC833AB810}" sibTransId="{09BF7F71-948C-4603-8F43-0953DCDD0990}"/>
    <dgm:cxn modelId="{20FE8022-5B52-466D-8FBB-AE33C4B83AD3}" type="presOf" srcId="{DAA5CF5C-927A-4423-9721-A7712C00E4CC}" destId="{567B1271-F883-483E-BB77-24F739115A8D}" srcOrd="0" destOrd="0" presId="urn:microsoft.com/office/officeart/2005/8/layout/pyramid2"/>
    <dgm:cxn modelId="{671EFA0E-3FC9-4016-9ACC-9D32C348F2AA}" srcId="{C8526DEE-0C20-4B3C-8B26-3A8E25295FF7}" destId="{41C1B836-8E2F-4659-9A94-1E09A3685EB8}" srcOrd="1" destOrd="0" parTransId="{02CAE1D9-144D-4547-B5F6-785418F86479}" sibTransId="{381290D5-7E19-46F5-8F8A-6A5F31A91171}"/>
    <dgm:cxn modelId="{4CEC8FBC-5FA3-47C3-A115-B4236015D797}" type="presOf" srcId="{C8526DEE-0C20-4B3C-8B26-3A8E25295FF7}" destId="{79EA26AD-1820-4F20-A117-E5E563C7DCD0}" srcOrd="0" destOrd="0" presId="urn:microsoft.com/office/officeart/2005/8/layout/pyramid2"/>
    <dgm:cxn modelId="{AABFD462-9F9F-4E9C-8B24-6EDAB5E4C6AD}" type="presOf" srcId="{83FB8F72-504F-4115-9240-5D6A304715F3}" destId="{48C63F1F-A3A1-4B41-B0C0-2E4D93338C05}" srcOrd="0" destOrd="0" presId="urn:microsoft.com/office/officeart/2005/8/layout/pyramid2"/>
    <dgm:cxn modelId="{D049F156-5B4B-4A67-9FE7-BC4E54CCA209}" srcId="{C8526DEE-0C20-4B3C-8B26-3A8E25295FF7}" destId="{83FB8F72-504F-4115-9240-5D6A304715F3}" srcOrd="0" destOrd="0" parTransId="{2B9C4213-2836-4189-ACF3-B77787AC39DA}" sibTransId="{7CDEB191-96F5-427B-988B-71F9AF1318E6}"/>
    <dgm:cxn modelId="{044CC5DA-A2D1-4B78-93EC-AFB8B4828297}" type="presOf" srcId="{41C1B836-8E2F-4659-9A94-1E09A3685EB8}" destId="{5C931386-2CEE-4DDC-BE17-D67B32D0ABDD}" srcOrd="0" destOrd="0" presId="urn:microsoft.com/office/officeart/2005/8/layout/pyramid2"/>
    <dgm:cxn modelId="{DEAA5B9D-60A0-4D14-8422-C18B95C7D120}" type="presParOf" srcId="{79EA26AD-1820-4F20-A117-E5E563C7DCD0}" destId="{4950BAF4-4562-4CB9-B510-25418C23B72A}" srcOrd="0" destOrd="0" presId="urn:microsoft.com/office/officeart/2005/8/layout/pyramid2"/>
    <dgm:cxn modelId="{DAAB020D-2AE4-4DEA-9A4F-0CBA5B665051}" type="presParOf" srcId="{79EA26AD-1820-4F20-A117-E5E563C7DCD0}" destId="{7667864A-191A-4185-B416-4458571A7084}" srcOrd="1" destOrd="0" presId="urn:microsoft.com/office/officeart/2005/8/layout/pyramid2"/>
    <dgm:cxn modelId="{2B53413D-548E-4FDA-ADDB-29454185F47F}" type="presParOf" srcId="{7667864A-191A-4185-B416-4458571A7084}" destId="{48C63F1F-A3A1-4B41-B0C0-2E4D93338C05}" srcOrd="0" destOrd="0" presId="urn:microsoft.com/office/officeart/2005/8/layout/pyramid2"/>
    <dgm:cxn modelId="{088A2982-7E53-4DD1-BCEF-F2E1795D14DE}" type="presParOf" srcId="{7667864A-191A-4185-B416-4458571A7084}" destId="{E33946B0-FE97-4693-A507-AF19CF9A1479}" srcOrd="1" destOrd="0" presId="urn:microsoft.com/office/officeart/2005/8/layout/pyramid2"/>
    <dgm:cxn modelId="{97A6E27D-6376-498E-9C7E-54C5E7AACDB9}" type="presParOf" srcId="{7667864A-191A-4185-B416-4458571A7084}" destId="{5C931386-2CEE-4DDC-BE17-D67B32D0ABDD}" srcOrd="2" destOrd="0" presId="urn:microsoft.com/office/officeart/2005/8/layout/pyramid2"/>
    <dgm:cxn modelId="{C257CF45-BD8F-4D29-A967-693B8D0C7E90}" type="presParOf" srcId="{7667864A-191A-4185-B416-4458571A7084}" destId="{42AA48A3-D67A-4CB3-8AE8-792D54017B39}" srcOrd="3" destOrd="0" presId="urn:microsoft.com/office/officeart/2005/8/layout/pyramid2"/>
    <dgm:cxn modelId="{FB7A1B0C-7B23-4861-9A3F-BBBEAF126D27}" type="presParOf" srcId="{7667864A-191A-4185-B416-4458571A7084}" destId="{567B1271-F883-483E-BB77-24F739115A8D}" srcOrd="4" destOrd="0" presId="urn:microsoft.com/office/officeart/2005/8/layout/pyramid2"/>
    <dgm:cxn modelId="{B5E79C03-DE70-4A14-9C4B-637020153066}" type="presParOf" srcId="{7667864A-191A-4185-B416-4458571A7084}" destId="{4E8BD5D0-CC28-44A6-ACA0-8A8D4BBE5D1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E1EFFC-A5EE-4681-9FC3-848C020D0201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F275C0-B3CA-4133-8151-96F236F0F1D4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600" b="1" dirty="0" smtClean="0"/>
            <a:t>Financiamiento PyMES Industriales Inversoras*</a:t>
          </a:r>
          <a:endParaRPr lang="es-ES" sz="1600" b="1" dirty="0"/>
        </a:p>
      </dgm:t>
    </dgm:pt>
    <dgm:pt modelId="{944603F0-D72C-43EE-853F-2C51E7125D4E}" type="parTrans" cxnId="{E3DBAA8D-550F-4E27-8715-1F6530190608}">
      <dgm:prSet/>
      <dgm:spPr/>
      <dgm:t>
        <a:bodyPr/>
        <a:lstStyle/>
        <a:p>
          <a:endParaRPr lang="es-ES"/>
        </a:p>
      </dgm:t>
    </dgm:pt>
    <dgm:pt modelId="{8F89643A-2D83-4DB0-8E1A-8F209AB5E756}" type="sibTrans" cxnId="{E3DBAA8D-550F-4E27-8715-1F6530190608}">
      <dgm:prSet/>
      <dgm:spPr/>
      <dgm:t>
        <a:bodyPr/>
        <a:lstStyle/>
        <a:p>
          <a:endParaRPr lang="es-ES"/>
        </a:p>
      </dgm:t>
    </dgm:pt>
    <dgm:pt modelId="{A48155A0-E4AF-4B77-8165-D8AA985A0FBE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2900" b="1" dirty="0" smtClean="0"/>
            <a:t>55%</a:t>
          </a:r>
          <a:r>
            <a:rPr lang="es-ES" sz="2400" dirty="0" smtClean="0"/>
            <a:t>  </a:t>
          </a:r>
          <a:r>
            <a:rPr lang="es-ES" sz="1600" b="1" dirty="0" smtClean="0"/>
            <a:t>Recursos Propios</a:t>
          </a:r>
          <a:endParaRPr lang="es-ES" sz="1600" b="1" dirty="0"/>
        </a:p>
      </dgm:t>
    </dgm:pt>
    <dgm:pt modelId="{01900C26-D06C-4EE0-ACE1-C8621F9E0B48}" type="parTrans" cxnId="{A6728FB0-E51E-4BCA-BA53-1A1D20466409}">
      <dgm:prSet/>
      <dgm:spPr/>
      <dgm:t>
        <a:bodyPr/>
        <a:lstStyle/>
        <a:p>
          <a:endParaRPr lang="es-ES"/>
        </a:p>
      </dgm:t>
    </dgm:pt>
    <dgm:pt modelId="{0AB069D8-C60F-4DEC-9CD2-C3A96116E34B}" type="sibTrans" cxnId="{A6728FB0-E51E-4BCA-BA53-1A1D20466409}">
      <dgm:prSet/>
      <dgm:spPr/>
      <dgm:t>
        <a:bodyPr/>
        <a:lstStyle/>
        <a:p>
          <a:endParaRPr lang="es-ES"/>
        </a:p>
      </dgm:t>
    </dgm:pt>
    <dgm:pt modelId="{4F1FED07-3B9E-4166-8493-A9EA4CF93DF3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2400" b="1" dirty="0" smtClean="0"/>
            <a:t>35%</a:t>
          </a:r>
          <a:r>
            <a:rPr lang="es-ES" sz="2100" b="1" dirty="0" smtClean="0"/>
            <a:t>  </a:t>
          </a:r>
          <a:r>
            <a:rPr lang="es-ES" sz="1600" b="1" dirty="0" smtClean="0"/>
            <a:t>Bancos</a:t>
          </a:r>
          <a:endParaRPr lang="es-ES" sz="1600" b="1" dirty="0"/>
        </a:p>
      </dgm:t>
    </dgm:pt>
    <dgm:pt modelId="{D57E142F-FF97-4F99-9F8E-CD346FE056D3}" type="parTrans" cxnId="{5D20FCC8-E8DD-4907-9AF0-2D41BCEE5A17}">
      <dgm:prSet/>
      <dgm:spPr/>
      <dgm:t>
        <a:bodyPr/>
        <a:lstStyle/>
        <a:p>
          <a:endParaRPr lang="es-ES"/>
        </a:p>
      </dgm:t>
    </dgm:pt>
    <dgm:pt modelId="{BB203711-36BE-481D-983A-4655E62291B9}" type="sibTrans" cxnId="{5D20FCC8-E8DD-4907-9AF0-2D41BCEE5A17}">
      <dgm:prSet/>
      <dgm:spPr/>
      <dgm:t>
        <a:bodyPr/>
        <a:lstStyle/>
        <a:p>
          <a:endParaRPr lang="es-ES"/>
        </a:p>
      </dgm:t>
    </dgm:pt>
    <dgm:pt modelId="{FBE7030D-CDB5-44B0-B933-36DC7B4F2793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900" b="1" dirty="0" smtClean="0"/>
            <a:t>10%</a:t>
          </a:r>
          <a:r>
            <a:rPr lang="es-ES" sz="1600" b="1" dirty="0" smtClean="0"/>
            <a:t>  Programas Públicos – Proveedores - Clientes</a:t>
          </a:r>
          <a:endParaRPr lang="es-ES" sz="1600" b="1" dirty="0"/>
        </a:p>
      </dgm:t>
    </dgm:pt>
    <dgm:pt modelId="{A1A938E9-D154-462D-9744-0FC593D72E64}" type="parTrans" cxnId="{67F85E22-8993-44DF-8AA6-FEF845A6AB9F}">
      <dgm:prSet/>
      <dgm:spPr/>
      <dgm:t>
        <a:bodyPr/>
        <a:lstStyle/>
        <a:p>
          <a:endParaRPr lang="es-ES"/>
        </a:p>
      </dgm:t>
    </dgm:pt>
    <dgm:pt modelId="{B3E013B0-1384-48E4-B53B-0556B7189E21}" type="sibTrans" cxnId="{67F85E22-8993-44DF-8AA6-FEF845A6AB9F}">
      <dgm:prSet/>
      <dgm:spPr/>
      <dgm:t>
        <a:bodyPr/>
        <a:lstStyle/>
        <a:p>
          <a:endParaRPr lang="es-ES"/>
        </a:p>
      </dgm:t>
    </dgm:pt>
    <dgm:pt modelId="{9835BDF8-AE9E-4F5B-8617-8A487E60ADA9}" type="pres">
      <dgm:prSet presAssocID="{C5E1EFFC-A5EE-4681-9FC3-848C020D020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F24DA25-43B6-4108-929C-E96CE1913B7E}" type="pres">
      <dgm:prSet presAssocID="{9EF275C0-B3CA-4133-8151-96F236F0F1D4}" presName="root1" presStyleCnt="0"/>
      <dgm:spPr/>
    </dgm:pt>
    <dgm:pt modelId="{BD3B4851-6E73-4775-BC96-EB3B9A67808F}" type="pres">
      <dgm:prSet presAssocID="{9EF275C0-B3CA-4133-8151-96F236F0F1D4}" presName="LevelOneTextNode" presStyleLbl="node0" presStyleIdx="0" presStyleCnt="1" custLinFactNeighborX="-1598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C13729-30EC-4879-8743-42F0EDEFE90F}" type="pres">
      <dgm:prSet presAssocID="{9EF275C0-B3CA-4133-8151-96F236F0F1D4}" presName="level2hierChild" presStyleCnt="0"/>
      <dgm:spPr/>
    </dgm:pt>
    <dgm:pt modelId="{599CB3F4-0A71-4BE5-9F75-3602E60BBD2A}" type="pres">
      <dgm:prSet presAssocID="{01900C26-D06C-4EE0-ACE1-C8621F9E0B48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A531EF14-35E3-4CB1-8B8A-7F5093EAA6DE}" type="pres">
      <dgm:prSet presAssocID="{01900C26-D06C-4EE0-ACE1-C8621F9E0B48}" presName="connTx" presStyleLbl="parChTrans1D2" presStyleIdx="0" presStyleCnt="3"/>
      <dgm:spPr/>
      <dgm:t>
        <a:bodyPr/>
        <a:lstStyle/>
        <a:p>
          <a:endParaRPr lang="es-ES"/>
        </a:p>
      </dgm:t>
    </dgm:pt>
    <dgm:pt modelId="{2A044E1F-00D7-4909-BCC4-D6064723F467}" type="pres">
      <dgm:prSet presAssocID="{A48155A0-E4AF-4B77-8165-D8AA985A0FBE}" presName="root2" presStyleCnt="0"/>
      <dgm:spPr/>
    </dgm:pt>
    <dgm:pt modelId="{D8B0C788-6C97-4212-8280-435119C3B70D}" type="pres">
      <dgm:prSet presAssocID="{A48155A0-E4AF-4B77-8165-D8AA985A0FB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CB44BB-CA29-4761-B53D-1F14A346FFA8}" type="pres">
      <dgm:prSet presAssocID="{A48155A0-E4AF-4B77-8165-D8AA985A0FBE}" presName="level3hierChild" presStyleCnt="0"/>
      <dgm:spPr/>
    </dgm:pt>
    <dgm:pt modelId="{B123B43A-3209-42EC-9AF8-95FA2A631F13}" type="pres">
      <dgm:prSet presAssocID="{D57E142F-FF97-4F99-9F8E-CD346FE056D3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B589DCD4-7EA9-480F-B60B-3506DEB4FC98}" type="pres">
      <dgm:prSet presAssocID="{D57E142F-FF97-4F99-9F8E-CD346FE056D3}" presName="connTx" presStyleLbl="parChTrans1D2" presStyleIdx="1" presStyleCnt="3"/>
      <dgm:spPr/>
      <dgm:t>
        <a:bodyPr/>
        <a:lstStyle/>
        <a:p>
          <a:endParaRPr lang="es-ES"/>
        </a:p>
      </dgm:t>
    </dgm:pt>
    <dgm:pt modelId="{2ECB144A-59AA-40A1-A967-7D9968E49333}" type="pres">
      <dgm:prSet presAssocID="{4F1FED07-3B9E-4166-8493-A9EA4CF93DF3}" presName="root2" presStyleCnt="0"/>
      <dgm:spPr/>
    </dgm:pt>
    <dgm:pt modelId="{AD666E10-D1BC-4CF1-81C1-BEBC9124512D}" type="pres">
      <dgm:prSet presAssocID="{4F1FED07-3B9E-4166-8493-A9EA4CF93DF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8B9A2D-399B-45DD-BD39-CD7372A99335}" type="pres">
      <dgm:prSet presAssocID="{4F1FED07-3B9E-4166-8493-A9EA4CF93DF3}" presName="level3hierChild" presStyleCnt="0"/>
      <dgm:spPr/>
    </dgm:pt>
    <dgm:pt modelId="{D5AF2791-7C75-4D03-9025-5BCC14AD40F9}" type="pres">
      <dgm:prSet presAssocID="{A1A938E9-D154-462D-9744-0FC593D72E64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957F3E64-1D21-4651-A265-F5E365136196}" type="pres">
      <dgm:prSet presAssocID="{A1A938E9-D154-462D-9744-0FC593D72E64}" presName="connTx" presStyleLbl="parChTrans1D2" presStyleIdx="2" presStyleCnt="3"/>
      <dgm:spPr/>
      <dgm:t>
        <a:bodyPr/>
        <a:lstStyle/>
        <a:p>
          <a:endParaRPr lang="es-ES"/>
        </a:p>
      </dgm:t>
    </dgm:pt>
    <dgm:pt modelId="{624D5E99-2C67-4BD1-879E-F38D9D3E9E43}" type="pres">
      <dgm:prSet presAssocID="{FBE7030D-CDB5-44B0-B933-36DC7B4F2793}" presName="root2" presStyleCnt="0"/>
      <dgm:spPr/>
    </dgm:pt>
    <dgm:pt modelId="{9F903C86-64C2-424F-9A80-1CF8A975348A}" type="pres">
      <dgm:prSet presAssocID="{FBE7030D-CDB5-44B0-B933-36DC7B4F2793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E728AE-9AFF-4E6C-ACC6-E7BFFCB6575E}" type="pres">
      <dgm:prSet presAssocID="{FBE7030D-CDB5-44B0-B933-36DC7B4F2793}" presName="level3hierChild" presStyleCnt="0"/>
      <dgm:spPr/>
    </dgm:pt>
  </dgm:ptLst>
  <dgm:cxnLst>
    <dgm:cxn modelId="{612B0059-C782-4442-B5B1-C33698664B7C}" type="presOf" srcId="{D57E142F-FF97-4F99-9F8E-CD346FE056D3}" destId="{B589DCD4-7EA9-480F-B60B-3506DEB4FC98}" srcOrd="1" destOrd="0" presId="urn:microsoft.com/office/officeart/2008/layout/HorizontalMultiLevelHierarchy"/>
    <dgm:cxn modelId="{6023CA2C-0121-457E-A1AF-5568154623C0}" type="presOf" srcId="{9EF275C0-B3CA-4133-8151-96F236F0F1D4}" destId="{BD3B4851-6E73-4775-BC96-EB3B9A67808F}" srcOrd="0" destOrd="0" presId="urn:microsoft.com/office/officeart/2008/layout/HorizontalMultiLevelHierarchy"/>
    <dgm:cxn modelId="{2DC43E2E-9498-4E45-A7AD-D761EE959F41}" type="presOf" srcId="{4F1FED07-3B9E-4166-8493-A9EA4CF93DF3}" destId="{AD666E10-D1BC-4CF1-81C1-BEBC9124512D}" srcOrd="0" destOrd="0" presId="urn:microsoft.com/office/officeart/2008/layout/HorizontalMultiLevelHierarchy"/>
    <dgm:cxn modelId="{5BA38DE7-EC48-4F9F-832E-F224FDBA6ACB}" type="presOf" srcId="{A1A938E9-D154-462D-9744-0FC593D72E64}" destId="{D5AF2791-7C75-4D03-9025-5BCC14AD40F9}" srcOrd="0" destOrd="0" presId="urn:microsoft.com/office/officeart/2008/layout/HorizontalMultiLevelHierarchy"/>
    <dgm:cxn modelId="{A6728FB0-E51E-4BCA-BA53-1A1D20466409}" srcId="{9EF275C0-B3CA-4133-8151-96F236F0F1D4}" destId="{A48155A0-E4AF-4B77-8165-D8AA985A0FBE}" srcOrd="0" destOrd="0" parTransId="{01900C26-D06C-4EE0-ACE1-C8621F9E0B48}" sibTransId="{0AB069D8-C60F-4DEC-9CD2-C3A96116E34B}"/>
    <dgm:cxn modelId="{67F85E22-8993-44DF-8AA6-FEF845A6AB9F}" srcId="{9EF275C0-B3CA-4133-8151-96F236F0F1D4}" destId="{FBE7030D-CDB5-44B0-B933-36DC7B4F2793}" srcOrd="2" destOrd="0" parTransId="{A1A938E9-D154-462D-9744-0FC593D72E64}" sibTransId="{B3E013B0-1384-48E4-B53B-0556B7189E21}"/>
    <dgm:cxn modelId="{BE2C472A-3354-458A-B91D-FC2AC98101CB}" type="presOf" srcId="{01900C26-D06C-4EE0-ACE1-C8621F9E0B48}" destId="{599CB3F4-0A71-4BE5-9F75-3602E60BBD2A}" srcOrd="0" destOrd="0" presId="urn:microsoft.com/office/officeart/2008/layout/HorizontalMultiLevelHierarchy"/>
    <dgm:cxn modelId="{95F88FA0-3732-43B0-8D15-823F3C2AAF93}" type="presOf" srcId="{01900C26-D06C-4EE0-ACE1-C8621F9E0B48}" destId="{A531EF14-35E3-4CB1-8B8A-7F5093EAA6DE}" srcOrd="1" destOrd="0" presId="urn:microsoft.com/office/officeart/2008/layout/HorizontalMultiLevelHierarchy"/>
    <dgm:cxn modelId="{33C2738E-CF21-458C-A9F1-179D12AA1C29}" type="presOf" srcId="{FBE7030D-CDB5-44B0-B933-36DC7B4F2793}" destId="{9F903C86-64C2-424F-9A80-1CF8A975348A}" srcOrd="0" destOrd="0" presId="urn:microsoft.com/office/officeart/2008/layout/HorizontalMultiLevelHierarchy"/>
    <dgm:cxn modelId="{E3DBAA8D-550F-4E27-8715-1F6530190608}" srcId="{C5E1EFFC-A5EE-4681-9FC3-848C020D0201}" destId="{9EF275C0-B3CA-4133-8151-96F236F0F1D4}" srcOrd="0" destOrd="0" parTransId="{944603F0-D72C-43EE-853F-2C51E7125D4E}" sibTransId="{8F89643A-2D83-4DB0-8E1A-8F209AB5E756}"/>
    <dgm:cxn modelId="{7AA4C6DF-B476-4038-B2BD-2A0D07D72937}" type="presOf" srcId="{A48155A0-E4AF-4B77-8165-D8AA985A0FBE}" destId="{D8B0C788-6C97-4212-8280-435119C3B70D}" srcOrd="0" destOrd="0" presId="urn:microsoft.com/office/officeart/2008/layout/HorizontalMultiLevelHierarchy"/>
    <dgm:cxn modelId="{112A61E5-CC2B-45E6-8457-786AFFF47F28}" type="presOf" srcId="{A1A938E9-D154-462D-9744-0FC593D72E64}" destId="{957F3E64-1D21-4651-A265-F5E365136196}" srcOrd="1" destOrd="0" presId="urn:microsoft.com/office/officeart/2008/layout/HorizontalMultiLevelHierarchy"/>
    <dgm:cxn modelId="{FA9D4AFE-1632-4F74-B855-74D31FCC0873}" type="presOf" srcId="{D57E142F-FF97-4F99-9F8E-CD346FE056D3}" destId="{B123B43A-3209-42EC-9AF8-95FA2A631F13}" srcOrd="0" destOrd="0" presId="urn:microsoft.com/office/officeart/2008/layout/HorizontalMultiLevelHierarchy"/>
    <dgm:cxn modelId="{5D20FCC8-E8DD-4907-9AF0-2D41BCEE5A17}" srcId="{9EF275C0-B3CA-4133-8151-96F236F0F1D4}" destId="{4F1FED07-3B9E-4166-8493-A9EA4CF93DF3}" srcOrd="1" destOrd="0" parTransId="{D57E142F-FF97-4F99-9F8E-CD346FE056D3}" sibTransId="{BB203711-36BE-481D-983A-4655E62291B9}"/>
    <dgm:cxn modelId="{0FCD8FBA-77B0-4557-80EA-6C9D4EA74344}" type="presOf" srcId="{C5E1EFFC-A5EE-4681-9FC3-848C020D0201}" destId="{9835BDF8-AE9E-4F5B-8617-8A487E60ADA9}" srcOrd="0" destOrd="0" presId="urn:microsoft.com/office/officeart/2008/layout/HorizontalMultiLevelHierarchy"/>
    <dgm:cxn modelId="{0ECF2D03-9E16-40A7-8770-1F0FFB1894F8}" type="presParOf" srcId="{9835BDF8-AE9E-4F5B-8617-8A487E60ADA9}" destId="{AF24DA25-43B6-4108-929C-E96CE1913B7E}" srcOrd="0" destOrd="0" presId="urn:microsoft.com/office/officeart/2008/layout/HorizontalMultiLevelHierarchy"/>
    <dgm:cxn modelId="{F7A76B1B-4DDC-46EC-BA71-66637B1C33AB}" type="presParOf" srcId="{AF24DA25-43B6-4108-929C-E96CE1913B7E}" destId="{BD3B4851-6E73-4775-BC96-EB3B9A67808F}" srcOrd="0" destOrd="0" presId="urn:microsoft.com/office/officeart/2008/layout/HorizontalMultiLevelHierarchy"/>
    <dgm:cxn modelId="{BD992864-3280-4B74-B2C5-787EBBC0B74D}" type="presParOf" srcId="{AF24DA25-43B6-4108-929C-E96CE1913B7E}" destId="{D1C13729-30EC-4879-8743-42F0EDEFE90F}" srcOrd="1" destOrd="0" presId="urn:microsoft.com/office/officeart/2008/layout/HorizontalMultiLevelHierarchy"/>
    <dgm:cxn modelId="{15AC52E2-95E7-4D0A-94F0-EFCF5F48A75C}" type="presParOf" srcId="{D1C13729-30EC-4879-8743-42F0EDEFE90F}" destId="{599CB3F4-0A71-4BE5-9F75-3602E60BBD2A}" srcOrd="0" destOrd="0" presId="urn:microsoft.com/office/officeart/2008/layout/HorizontalMultiLevelHierarchy"/>
    <dgm:cxn modelId="{A0DBAFC4-AE02-43A5-AD18-285578FA0CBE}" type="presParOf" srcId="{599CB3F4-0A71-4BE5-9F75-3602E60BBD2A}" destId="{A531EF14-35E3-4CB1-8B8A-7F5093EAA6DE}" srcOrd="0" destOrd="0" presId="urn:microsoft.com/office/officeart/2008/layout/HorizontalMultiLevelHierarchy"/>
    <dgm:cxn modelId="{571468A1-EF5D-467D-84EE-59979FF93F8D}" type="presParOf" srcId="{D1C13729-30EC-4879-8743-42F0EDEFE90F}" destId="{2A044E1F-00D7-4909-BCC4-D6064723F467}" srcOrd="1" destOrd="0" presId="urn:microsoft.com/office/officeart/2008/layout/HorizontalMultiLevelHierarchy"/>
    <dgm:cxn modelId="{B31DC4C2-2607-4DDA-89E3-5164D1D60DDF}" type="presParOf" srcId="{2A044E1F-00D7-4909-BCC4-D6064723F467}" destId="{D8B0C788-6C97-4212-8280-435119C3B70D}" srcOrd="0" destOrd="0" presId="urn:microsoft.com/office/officeart/2008/layout/HorizontalMultiLevelHierarchy"/>
    <dgm:cxn modelId="{EC4F7BAF-C480-4EE7-BD8D-1F919078221A}" type="presParOf" srcId="{2A044E1F-00D7-4909-BCC4-D6064723F467}" destId="{CDCB44BB-CA29-4761-B53D-1F14A346FFA8}" srcOrd="1" destOrd="0" presId="urn:microsoft.com/office/officeart/2008/layout/HorizontalMultiLevelHierarchy"/>
    <dgm:cxn modelId="{236B4510-BE1C-4AAA-8EDE-7D513711BAB8}" type="presParOf" srcId="{D1C13729-30EC-4879-8743-42F0EDEFE90F}" destId="{B123B43A-3209-42EC-9AF8-95FA2A631F13}" srcOrd="2" destOrd="0" presId="urn:microsoft.com/office/officeart/2008/layout/HorizontalMultiLevelHierarchy"/>
    <dgm:cxn modelId="{836884A1-3286-4C21-9A91-2D6D2BD11049}" type="presParOf" srcId="{B123B43A-3209-42EC-9AF8-95FA2A631F13}" destId="{B589DCD4-7EA9-480F-B60B-3506DEB4FC98}" srcOrd="0" destOrd="0" presId="urn:microsoft.com/office/officeart/2008/layout/HorizontalMultiLevelHierarchy"/>
    <dgm:cxn modelId="{ADF1E8EB-8397-4E5B-998A-1E408BEA814C}" type="presParOf" srcId="{D1C13729-30EC-4879-8743-42F0EDEFE90F}" destId="{2ECB144A-59AA-40A1-A967-7D9968E49333}" srcOrd="3" destOrd="0" presId="urn:microsoft.com/office/officeart/2008/layout/HorizontalMultiLevelHierarchy"/>
    <dgm:cxn modelId="{DB62ACA1-AA7E-44A0-8867-049BE667890E}" type="presParOf" srcId="{2ECB144A-59AA-40A1-A967-7D9968E49333}" destId="{AD666E10-D1BC-4CF1-81C1-BEBC9124512D}" srcOrd="0" destOrd="0" presId="urn:microsoft.com/office/officeart/2008/layout/HorizontalMultiLevelHierarchy"/>
    <dgm:cxn modelId="{A0E9124B-9214-4AF8-92D7-C9583FFD4D92}" type="presParOf" srcId="{2ECB144A-59AA-40A1-A967-7D9968E49333}" destId="{FA8B9A2D-399B-45DD-BD39-CD7372A99335}" srcOrd="1" destOrd="0" presId="urn:microsoft.com/office/officeart/2008/layout/HorizontalMultiLevelHierarchy"/>
    <dgm:cxn modelId="{B0B6EEF3-FB61-436C-8E12-060B1E9FABC9}" type="presParOf" srcId="{D1C13729-30EC-4879-8743-42F0EDEFE90F}" destId="{D5AF2791-7C75-4D03-9025-5BCC14AD40F9}" srcOrd="4" destOrd="0" presId="urn:microsoft.com/office/officeart/2008/layout/HorizontalMultiLevelHierarchy"/>
    <dgm:cxn modelId="{CBC5671A-D4CD-4191-B769-FDB05911E924}" type="presParOf" srcId="{D5AF2791-7C75-4D03-9025-5BCC14AD40F9}" destId="{957F3E64-1D21-4651-A265-F5E365136196}" srcOrd="0" destOrd="0" presId="urn:microsoft.com/office/officeart/2008/layout/HorizontalMultiLevelHierarchy"/>
    <dgm:cxn modelId="{D454AC44-FCEC-4946-97F4-7987C60812F4}" type="presParOf" srcId="{D1C13729-30EC-4879-8743-42F0EDEFE90F}" destId="{624D5E99-2C67-4BD1-879E-F38D9D3E9E43}" srcOrd="5" destOrd="0" presId="urn:microsoft.com/office/officeart/2008/layout/HorizontalMultiLevelHierarchy"/>
    <dgm:cxn modelId="{8E672C23-EE35-4B2F-B508-E4245F0102B7}" type="presParOf" srcId="{624D5E99-2C67-4BD1-879E-F38D9D3E9E43}" destId="{9F903C86-64C2-424F-9A80-1CF8A975348A}" srcOrd="0" destOrd="0" presId="urn:microsoft.com/office/officeart/2008/layout/HorizontalMultiLevelHierarchy"/>
    <dgm:cxn modelId="{A0ADB8A8-5F1A-4563-9DD8-4FE1A75F385D}" type="presParOf" srcId="{624D5E99-2C67-4BD1-879E-F38D9D3E9E43}" destId="{DFE728AE-9AFF-4E6C-ACC6-E7BFFCB6575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EC73A4-0B11-44C8-A9C9-6772C8688B47}" type="doc">
      <dgm:prSet loTypeId="urn:microsoft.com/office/officeart/2005/8/layout/target3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44168578-7902-4A5E-829C-C0C8EE93E4CE}">
      <dgm:prSet/>
      <dgm:spPr/>
      <dgm:t>
        <a:bodyPr/>
        <a:lstStyle/>
        <a:p>
          <a:endParaRPr lang="es-AR" b="1" dirty="0" smtClean="0"/>
        </a:p>
      </dgm:t>
    </dgm:pt>
    <dgm:pt modelId="{C965C57E-7A73-4702-B81E-94B725BB3C1B}" type="parTrans" cxnId="{6BB0B2E1-5264-4CE7-BEA8-20284A621273}">
      <dgm:prSet/>
      <dgm:spPr/>
      <dgm:t>
        <a:bodyPr/>
        <a:lstStyle/>
        <a:p>
          <a:endParaRPr lang="es-ES"/>
        </a:p>
      </dgm:t>
    </dgm:pt>
    <dgm:pt modelId="{063C1AFA-B6F9-4168-8DCF-5C5526856698}" type="sibTrans" cxnId="{6BB0B2E1-5264-4CE7-BEA8-20284A621273}">
      <dgm:prSet/>
      <dgm:spPr/>
      <dgm:t>
        <a:bodyPr/>
        <a:lstStyle/>
        <a:p>
          <a:endParaRPr lang="es-ES"/>
        </a:p>
      </dgm:t>
    </dgm:pt>
    <dgm:pt modelId="{DCAA2695-439B-4BE5-93D4-65D2DC904275}">
      <dgm:prSet custT="1"/>
      <dgm:spPr/>
      <dgm:t>
        <a:bodyPr/>
        <a:lstStyle/>
        <a:p>
          <a:r>
            <a:rPr lang="es-AR" sz="1600" b="1" dirty="0" smtClean="0"/>
            <a:t> </a:t>
          </a:r>
          <a:endParaRPr lang="es-AR" sz="1600" dirty="0"/>
        </a:p>
      </dgm:t>
    </dgm:pt>
    <dgm:pt modelId="{7FCC39A5-95E3-4384-AEB0-CE1CBB02750C}" type="parTrans" cxnId="{7573BA43-D448-4FA1-B6F3-2688E55298EF}">
      <dgm:prSet/>
      <dgm:spPr/>
      <dgm:t>
        <a:bodyPr/>
        <a:lstStyle/>
        <a:p>
          <a:endParaRPr lang="es-ES"/>
        </a:p>
      </dgm:t>
    </dgm:pt>
    <dgm:pt modelId="{B2DAB2D9-1D8B-4863-81A0-F7A299409643}" type="sibTrans" cxnId="{7573BA43-D448-4FA1-B6F3-2688E55298EF}">
      <dgm:prSet/>
      <dgm:spPr/>
      <dgm:t>
        <a:bodyPr/>
        <a:lstStyle/>
        <a:p>
          <a:endParaRPr lang="es-ES"/>
        </a:p>
      </dgm:t>
    </dgm:pt>
    <dgm:pt modelId="{C06F4F2E-AEAC-4462-B252-D91606673AE5}">
      <dgm:prSet phldrT="[Texto]"/>
      <dgm:spPr/>
      <dgm:t>
        <a:bodyPr/>
        <a:lstStyle/>
        <a:p>
          <a:endParaRPr lang="es-ES" dirty="0"/>
        </a:p>
      </dgm:t>
    </dgm:pt>
    <dgm:pt modelId="{8276B338-F6E2-4207-99AF-1F6E44734A24}" type="sibTrans" cxnId="{09640C2C-BA9D-49D0-BFA1-828AC2FA7A8C}">
      <dgm:prSet/>
      <dgm:spPr/>
      <dgm:t>
        <a:bodyPr/>
        <a:lstStyle/>
        <a:p>
          <a:endParaRPr lang="es-ES"/>
        </a:p>
      </dgm:t>
    </dgm:pt>
    <dgm:pt modelId="{C47F8071-4163-4FA7-8833-1E268FC6E8A9}" type="parTrans" cxnId="{09640C2C-BA9D-49D0-BFA1-828AC2FA7A8C}">
      <dgm:prSet/>
      <dgm:spPr/>
      <dgm:t>
        <a:bodyPr/>
        <a:lstStyle/>
        <a:p>
          <a:endParaRPr lang="es-ES"/>
        </a:p>
      </dgm:t>
    </dgm:pt>
    <dgm:pt modelId="{1C439FFA-6EC9-4B75-9957-CB6AFF39C112}" type="pres">
      <dgm:prSet presAssocID="{B3EC73A4-0B11-44C8-A9C9-6772C8688B4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7E8C5EC-CDF3-4567-A273-FC522818F484}" type="pres">
      <dgm:prSet presAssocID="{44168578-7902-4A5E-829C-C0C8EE93E4CE}" presName="circle1" presStyleLbl="node1" presStyleIdx="0" presStyleCnt="3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endParaRPr lang="es-ES"/>
        </a:p>
      </dgm:t>
    </dgm:pt>
    <dgm:pt modelId="{43BD7A3B-7E13-412E-B274-823AA0059316}" type="pres">
      <dgm:prSet presAssocID="{44168578-7902-4A5E-829C-C0C8EE93E4CE}" presName="space" presStyleCnt="0"/>
      <dgm:spPr/>
    </dgm:pt>
    <dgm:pt modelId="{BE911541-6C76-4652-9F8A-FF8E584D97C3}" type="pres">
      <dgm:prSet presAssocID="{44168578-7902-4A5E-829C-C0C8EE93E4CE}" presName="rect1" presStyleLbl="alignAcc1" presStyleIdx="0" presStyleCnt="3" custLinFactNeighborY="-628"/>
      <dgm:spPr/>
      <dgm:t>
        <a:bodyPr/>
        <a:lstStyle/>
        <a:p>
          <a:endParaRPr lang="es-ES"/>
        </a:p>
      </dgm:t>
    </dgm:pt>
    <dgm:pt modelId="{C168FCF0-42D8-4754-8E6A-316B751A73FA}" type="pres">
      <dgm:prSet presAssocID="{C06F4F2E-AEAC-4462-B252-D91606673AE5}" presName="vertSpace2" presStyleLbl="node1" presStyleIdx="0" presStyleCnt="3"/>
      <dgm:spPr/>
    </dgm:pt>
    <dgm:pt modelId="{56278966-C19C-4FBB-873C-7A977763A784}" type="pres">
      <dgm:prSet presAssocID="{C06F4F2E-AEAC-4462-B252-D91606673AE5}" presName="circle2" presStyleLbl="node1" presStyleIdx="1" presStyleCnt="3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endParaRPr lang="es-ES"/>
        </a:p>
      </dgm:t>
    </dgm:pt>
    <dgm:pt modelId="{633D8E80-CA98-44C6-8B27-6DDD6021E7AD}" type="pres">
      <dgm:prSet presAssocID="{C06F4F2E-AEAC-4462-B252-D91606673AE5}" presName="rect2" presStyleLbl="alignAcc1" presStyleIdx="1" presStyleCnt="3"/>
      <dgm:spPr/>
      <dgm:t>
        <a:bodyPr/>
        <a:lstStyle/>
        <a:p>
          <a:endParaRPr lang="es-ES"/>
        </a:p>
      </dgm:t>
    </dgm:pt>
    <dgm:pt modelId="{ADC5C6F6-79BF-485B-BEE4-D7DB73E9DA89}" type="pres">
      <dgm:prSet presAssocID="{DCAA2695-439B-4BE5-93D4-65D2DC904275}" presName="vertSpace3" presStyleLbl="node1" presStyleIdx="1" presStyleCnt="3"/>
      <dgm:spPr/>
    </dgm:pt>
    <dgm:pt modelId="{DC03C5E0-A6AF-4CA7-9B56-F276339F8182}" type="pres">
      <dgm:prSet presAssocID="{DCAA2695-439B-4BE5-93D4-65D2DC904275}" presName="circle3" presStyleLbl="node1" presStyleIdx="2" presStyleCnt="3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endParaRPr lang="es-ES"/>
        </a:p>
      </dgm:t>
    </dgm:pt>
    <dgm:pt modelId="{77D859A5-7224-442B-A90A-FACD236F9893}" type="pres">
      <dgm:prSet presAssocID="{DCAA2695-439B-4BE5-93D4-65D2DC904275}" presName="rect3" presStyleLbl="alignAcc1" presStyleIdx="2" presStyleCnt="3" custScaleY="122775" custLinFactNeighborY="12373"/>
      <dgm:spPr/>
      <dgm:t>
        <a:bodyPr/>
        <a:lstStyle/>
        <a:p>
          <a:endParaRPr lang="es-ES"/>
        </a:p>
      </dgm:t>
    </dgm:pt>
    <dgm:pt modelId="{23AB2407-5EE8-4CC8-AFC0-02D2B31349E6}" type="pres">
      <dgm:prSet presAssocID="{44168578-7902-4A5E-829C-C0C8EE93E4CE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CCC86C-F852-469C-9D66-BEC7C7AE2DBC}" type="pres">
      <dgm:prSet presAssocID="{C06F4F2E-AEAC-4462-B252-D91606673AE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8B5032-979C-43F5-91E7-81CF795C29E2}" type="pres">
      <dgm:prSet presAssocID="{DCAA2695-439B-4BE5-93D4-65D2DC90427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9640C2C-BA9D-49D0-BFA1-828AC2FA7A8C}" srcId="{B3EC73A4-0B11-44C8-A9C9-6772C8688B47}" destId="{C06F4F2E-AEAC-4462-B252-D91606673AE5}" srcOrd="1" destOrd="0" parTransId="{C47F8071-4163-4FA7-8833-1E268FC6E8A9}" sibTransId="{8276B338-F6E2-4207-99AF-1F6E44734A24}"/>
    <dgm:cxn modelId="{6BB0B2E1-5264-4CE7-BEA8-20284A621273}" srcId="{B3EC73A4-0B11-44C8-A9C9-6772C8688B47}" destId="{44168578-7902-4A5E-829C-C0C8EE93E4CE}" srcOrd="0" destOrd="0" parTransId="{C965C57E-7A73-4702-B81E-94B725BB3C1B}" sibTransId="{063C1AFA-B6F9-4168-8DCF-5C5526856698}"/>
    <dgm:cxn modelId="{16561C7C-24B4-48F3-B738-224B4E23297B}" type="presOf" srcId="{44168578-7902-4A5E-829C-C0C8EE93E4CE}" destId="{BE911541-6C76-4652-9F8A-FF8E584D97C3}" srcOrd="0" destOrd="0" presId="urn:microsoft.com/office/officeart/2005/8/layout/target3"/>
    <dgm:cxn modelId="{72B87D3F-03A9-400B-A922-6FF27E1A29B1}" type="presOf" srcId="{C06F4F2E-AEAC-4462-B252-D91606673AE5}" destId="{B5CCC86C-F852-469C-9D66-BEC7C7AE2DBC}" srcOrd="1" destOrd="0" presId="urn:microsoft.com/office/officeart/2005/8/layout/target3"/>
    <dgm:cxn modelId="{9C18D4E2-A699-413D-904C-B2714FBDDBA7}" type="presOf" srcId="{C06F4F2E-AEAC-4462-B252-D91606673AE5}" destId="{633D8E80-CA98-44C6-8B27-6DDD6021E7AD}" srcOrd="0" destOrd="0" presId="urn:microsoft.com/office/officeart/2005/8/layout/target3"/>
    <dgm:cxn modelId="{7573BA43-D448-4FA1-B6F3-2688E55298EF}" srcId="{B3EC73A4-0B11-44C8-A9C9-6772C8688B47}" destId="{DCAA2695-439B-4BE5-93D4-65D2DC904275}" srcOrd="2" destOrd="0" parTransId="{7FCC39A5-95E3-4384-AEB0-CE1CBB02750C}" sibTransId="{B2DAB2D9-1D8B-4863-81A0-F7A299409643}"/>
    <dgm:cxn modelId="{47F420D1-491B-4877-88AC-7B64088A1DBD}" type="presOf" srcId="{44168578-7902-4A5E-829C-C0C8EE93E4CE}" destId="{23AB2407-5EE8-4CC8-AFC0-02D2B31349E6}" srcOrd="1" destOrd="0" presId="urn:microsoft.com/office/officeart/2005/8/layout/target3"/>
    <dgm:cxn modelId="{6C30E9E7-26C4-4B6B-8939-CFFB8ABD754B}" type="presOf" srcId="{DCAA2695-439B-4BE5-93D4-65D2DC904275}" destId="{668B5032-979C-43F5-91E7-81CF795C29E2}" srcOrd="1" destOrd="0" presId="urn:microsoft.com/office/officeart/2005/8/layout/target3"/>
    <dgm:cxn modelId="{DBA546C6-008A-4D2E-97E4-0FE0F2DD7671}" type="presOf" srcId="{B3EC73A4-0B11-44C8-A9C9-6772C8688B47}" destId="{1C439FFA-6EC9-4B75-9957-CB6AFF39C112}" srcOrd="0" destOrd="0" presId="urn:microsoft.com/office/officeart/2005/8/layout/target3"/>
    <dgm:cxn modelId="{42500078-48D0-41A8-A69A-F2AF93499E51}" type="presOf" srcId="{DCAA2695-439B-4BE5-93D4-65D2DC904275}" destId="{77D859A5-7224-442B-A90A-FACD236F9893}" srcOrd="0" destOrd="0" presId="urn:microsoft.com/office/officeart/2005/8/layout/target3"/>
    <dgm:cxn modelId="{C7182511-77A9-42B2-A5D8-F62DD0B1E66F}" type="presParOf" srcId="{1C439FFA-6EC9-4B75-9957-CB6AFF39C112}" destId="{B7E8C5EC-CDF3-4567-A273-FC522818F484}" srcOrd="0" destOrd="0" presId="urn:microsoft.com/office/officeart/2005/8/layout/target3"/>
    <dgm:cxn modelId="{71165EE2-C9D1-4468-A01F-646433292331}" type="presParOf" srcId="{1C439FFA-6EC9-4B75-9957-CB6AFF39C112}" destId="{43BD7A3B-7E13-412E-B274-823AA0059316}" srcOrd="1" destOrd="0" presId="urn:microsoft.com/office/officeart/2005/8/layout/target3"/>
    <dgm:cxn modelId="{A517AFF2-92C3-422D-BD7C-946E0755F15E}" type="presParOf" srcId="{1C439FFA-6EC9-4B75-9957-CB6AFF39C112}" destId="{BE911541-6C76-4652-9F8A-FF8E584D97C3}" srcOrd="2" destOrd="0" presId="urn:microsoft.com/office/officeart/2005/8/layout/target3"/>
    <dgm:cxn modelId="{887886FF-2900-4463-A520-406088560EE9}" type="presParOf" srcId="{1C439FFA-6EC9-4B75-9957-CB6AFF39C112}" destId="{C168FCF0-42D8-4754-8E6A-316B751A73FA}" srcOrd="3" destOrd="0" presId="urn:microsoft.com/office/officeart/2005/8/layout/target3"/>
    <dgm:cxn modelId="{EB0ED868-5B16-469E-8DD3-F8EE1161D9B9}" type="presParOf" srcId="{1C439FFA-6EC9-4B75-9957-CB6AFF39C112}" destId="{56278966-C19C-4FBB-873C-7A977763A784}" srcOrd="4" destOrd="0" presId="urn:microsoft.com/office/officeart/2005/8/layout/target3"/>
    <dgm:cxn modelId="{3DD855C7-10E3-41CE-903B-2C01D8A6B1B0}" type="presParOf" srcId="{1C439FFA-6EC9-4B75-9957-CB6AFF39C112}" destId="{633D8E80-CA98-44C6-8B27-6DDD6021E7AD}" srcOrd="5" destOrd="0" presId="urn:microsoft.com/office/officeart/2005/8/layout/target3"/>
    <dgm:cxn modelId="{C7741AD8-929F-48DF-AAB6-5D56DB68386B}" type="presParOf" srcId="{1C439FFA-6EC9-4B75-9957-CB6AFF39C112}" destId="{ADC5C6F6-79BF-485B-BEE4-D7DB73E9DA89}" srcOrd="6" destOrd="0" presId="urn:microsoft.com/office/officeart/2005/8/layout/target3"/>
    <dgm:cxn modelId="{78C889A5-F035-4296-B3F5-80DEE14159F6}" type="presParOf" srcId="{1C439FFA-6EC9-4B75-9957-CB6AFF39C112}" destId="{DC03C5E0-A6AF-4CA7-9B56-F276339F8182}" srcOrd="7" destOrd="0" presId="urn:microsoft.com/office/officeart/2005/8/layout/target3"/>
    <dgm:cxn modelId="{092514B1-7560-4190-BAE3-06C0BE3059E4}" type="presParOf" srcId="{1C439FFA-6EC9-4B75-9957-CB6AFF39C112}" destId="{77D859A5-7224-442B-A90A-FACD236F9893}" srcOrd="8" destOrd="0" presId="urn:microsoft.com/office/officeart/2005/8/layout/target3"/>
    <dgm:cxn modelId="{7CD8DA66-4ABE-4A36-8648-E394B5B687A6}" type="presParOf" srcId="{1C439FFA-6EC9-4B75-9957-CB6AFF39C112}" destId="{23AB2407-5EE8-4CC8-AFC0-02D2B31349E6}" srcOrd="9" destOrd="0" presId="urn:microsoft.com/office/officeart/2005/8/layout/target3"/>
    <dgm:cxn modelId="{2A536FE7-8EDE-4EA0-89AF-B8B372EB8EAA}" type="presParOf" srcId="{1C439FFA-6EC9-4B75-9957-CB6AFF39C112}" destId="{B5CCC86C-F852-469C-9D66-BEC7C7AE2DBC}" srcOrd="10" destOrd="0" presId="urn:microsoft.com/office/officeart/2005/8/layout/target3"/>
    <dgm:cxn modelId="{3D4E4133-F014-4D35-A412-F7BB09CA38B4}" type="presParOf" srcId="{1C439FFA-6EC9-4B75-9957-CB6AFF39C112}" destId="{668B5032-979C-43F5-91E7-81CF795C29E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612412-AC14-4FBD-827A-0F6747189AC5}" type="doc">
      <dgm:prSet loTypeId="urn:microsoft.com/office/officeart/2005/8/layout/matrix3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E238CE6-5A4F-4AC1-9580-778AB6A506EA}">
      <dgm:prSet phldrT="[Texto]" custT="1"/>
      <dgm:spPr/>
      <dgm:t>
        <a:bodyPr/>
        <a:lstStyle/>
        <a:p>
          <a:r>
            <a:rPr lang="es-ES" sz="2000" b="1" dirty="0" smtClean="0"/>
            <a:t>ON AVALADA</a:t>
          </a:r>
          <a:endParaRPr lang="es-ES" sz="2000" b="1" dirty="0"/>
        </a:p>
      </dgm:t>
    </dgm:pt>
    <dgm:pt modelId="{F4DAAB43-4D51-438F-97CC-B4019B479433}" type="parTrans" cxnId="{B639C07D-0E16-4EA5-AF98-2FC5DDBDDDFB}">
      <dgm:prSet/>
      <dgm:spPr/>
      <dgm:t>
        <a:bodyPr/>
        <a:lstStyle/>
        <a:p>
          <a:endParaRPr lang="es-ES"/>
        </a:p>
      </dgm:t>
    </dgm:pt>
    <dgm:pt modelId="{C0AD933F-A87B-4359-B7B7-C27601D8F127}" type="sibTrans" cxnId="{B639C07D-0E16-4EA5-AF98-2FC5DDBDDDFB}">
      <dgm:prSet/>
      <dgm:spPr/>
      <dgm:t>
        <a:bodyPr/>
        <a:lstStyle/>
        <a:p>
          <a:endParaRPr lang="es-ES"/>
        </a:p>
      </dgm:t>
    </dgm:pt>
    <dgm:pt modelId="{399F4F6D-6575-48A9-AD1E-FD955B6B3F2D}">
      <dgm:prSet phldrT="[Texto]" custT="1"/>
      <dgm:spPr/>
      <dgm:t>
        <a:bodyPr/>
        <a:lstStyle/>
        <a:p>
          <a:r>
            <a:rPr lang="es-ES" sz="2000" b="1" dirty="0" smtClean="0"/>
            <a:t>Actas y Prospectos Proforma</a:t>
          </a:r>
          <a:endParaRPr lang="es-ES" sz="2000" b="1" dirty="0"/>
        </a:p>
      </dgm:t>
    </dgm:pt>
    <dgm:pt modelId="{CB0C1EF1-8D21-4C1C-91D1-9E2626835348}" type="parTrans" cxnId="{9D85A3A7-03B3-44E9-834C-80FB1F9DBC89}">
      <dgm:prSet/>
      <dgm:spPr/>
      <dgm:t>
        <a:bodyPr/>
        <a:lstStyle/>
        <a:p>
          <a:endParaRPr lang="es-ES"/>
        </a:p>
      </dgm:t>
    </dgm:pt>
    <dgm:pt modelId="{32F1226D-56F4-4813-998F-46148426FBF6}" type="sibTrans" cxnId="{9D85A3A7-03B3-44E9-834C-80FB1F9DBC89}">
      <dgm:prSet/>
      <dgm:spPr/>
      <dgm:t>
        <a:bodyPr/>
        <a:lstStyle/>
        <a:p>
          <a:endParaRPr lang="es-ES"/>
        </a:p>
      </dgm:t>
    </dgm:pt>
    <dgm:pt modelId="{403ED341-A977-4B7D-BA45-A44060523E6D}">
      <dgm:prSet phldrT="[Texto]" custT="1"/>
      <dgm:spPr/>
      <dgm:t>
        <a:bodyPr/>
        <a:lstStyle/>
        <a:p>
          <a:r>
            <a:rPr lang="es-ES" sz="2000" b="1" dirty="0" smtClean="0"/>
            <a:t>ON SRL</a:t>
          </a:r>
          <a:endParaRPr lang="es-ES" sz="2000" b="1" dirty="0"/>
        </a:p>
      </dgm:t>
    </dgm:pt>
    <dgm:pt modelId="{BB70C84B-C6A9-423B-9CA7-46A9259815FA}" type="parTrans" cxnId="{D9D4C957-95E0-4174-B778-D6C4532D8240}">
      <dgm:prSet/>
      <dgm:spPr/>
      <dgm:t>
        <a:bodyPr/>
        <a:lstStyle/>
        <a:p>
          <a:endParaRPr lang="es-ES"/>
        </a:p>
      </dgm:t>
    </dgm:pt>
    <dgm:pt modelId="{1F299208-F8E6-47F9-A378-F038591ED387}" type="sibTrans" cxnId="{D9D4C957-95E0-4174-B778-D6C4532D8240}">
      <dgm:prSet/>
      <dgm:spPr/>
      <dgm:t>
        <a:bodyPr/>
        <a:lstStyle/>
        <a:p>
          <a:endParaRPr lang="es-ES"/>
        </a:p>
      </dgm:t>
    </dgm:pt>
    <dgm:pt modelId="{208EE4DC-4845-4818-B866-AB572B95DB9A}">
      <dgm:prSet phldrT="[Texto]" custT="1"/>
      <dgm:spPr/>
      <dgm:t>
        <a:bodyPr/>
        <a:lstStyle/>
        <a:p>
          <a:r>
            <a:rPr lang="es-ES" sz="2000" b="1" dirty="0" smtClean="0"/>
            <a:t>BICE para financiar ON PyME</a:t>
          </a:r>
          <a:endParaRPr lang="es-ES" sz="2000" b="1" dirty="0"/>
        </a:p>
      </dgm:t>
    </dgm:pt>
    <dgm:pt modelId="{45EB371A-3BE6-4432-BF9E-43DC9DC2FE76}" type="parTrans" cxnId="{AA2544CE-B726-4014-A6BD-707D2E6DD521}">
      <dgm:prSet/>
      <dgm:spPr/>
      <dgm:t>
        <a:bodyPr/>
        <a:lstStyle/>
        <a:p>
          <a:endParaRPr lang="es-ES"/>
        </a:p>
      </dgm:t>
    </dgm:pt>
    <dgm:pt modelId="{6BB46A32-14E2-4789-BA8D-FD79E96BBB59}" type="sibTrans" cxnId="{AA2544CE-B726-4014-A6BD-707D2E6DD521}">
      <dgm:prSet/>
      <dgm:spPr/>
      <dgm:t>
        <a:bodyPr/>
        <a:lstStyle/>
        <a:p>
          <a:endParaRPr lang="es-ES"/>
        </a:p>
      </dgm:t>
    </dgm:pt>
    <dgm:pt modelId="{DAEC8119-0627-4180-A846-F9AFE7AFB6FB}" type="pres">
      <dgm:prSet presAssocID="{99612412-AC14-4FBD-827A-0F6747189AC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D33AF70-17C4-4FA3-9A25-D46B39CBFFC1}" type="pres">
      <dgm:prSet presAssocID="{99612412-AC14-4FBD-827A-0F6747189AC5}" presName="diamond" presStyleLbl="bgShp" presStyleIdx="0" presStyleCnt="1"/>
      <dgm:spPr/>
    </dgm:pt>
    <dgm:pt modelId="{85EED2A8-7B8D-4D0C-B117-2F6682E338F3}" type="pres">
      <dgm:prSet presAssocID="{99612412-AC14-4FBD-827A-0F6747189AC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2818F7-2888-4CED-A36D-E8B6405204C0}" type="pres">
      <dgm:prSet presAssocID="{99612412-AC14-4FBD-827A-0F6747189AC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A72DB4-352C-4F46-A3F3-727CB7D63976}" type="pres">
      <dgm:prSet presAssocID="{99612412-AC14-4FBD-827A-0F6747189AC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C5BB5E-090E-4BC3-B45F-1896F83F5916}" type="pres">
      <dgm:prSet presAssocID="{99612412-AC14-4FBD-827A-0F6747189AC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FE6BEE2-3640-4943-AB5C-00850EB359D4}" type="presOf" srcId="{403ED341-A977-4B7D-BA45-A44060523E6D}" destId="{8AA72DB4-352C-4F46-A3F3-727CB7D63976}" srcOrd="0" destOrd="0" presId="urn:microsoft.com/office/officeart/2005/8/layout/matrix3"/>
    <dgm:cxn modelId="{D9D4C957-95E0-4174-B778-D6C4532D8240}" srcId="{99612412-AC14-4FBD-827A-0F6747189AC5}" destId="{403ED341-A977-4B7D-BA45-A44060523E6D}" srcOrd="2" destOrd="0" parTransId="{BB70C84B-C6A9-423B-9CA7-46A9259815FA}" sibTransId="{1F299208-F8E6-47F9-A378-F038591ED387}"/>
    <dgm:cxn modelId="{5AEF3F6D-6260-4F7C-B9FA-DB3ECF1BDFE2}" type="presOf" srcId="{399F4F6D-6575-48A9-AD1E-FD955B6B3F2D}" destId="{C02818F7-2888-4CED-A36D-E8B6405204C0}" srcOrd="0" destOrd="0" presId="urn:microsoft.com/office/officeart/2005/8/layout/matrix3"/>
    <dgm:cxn modelId="{B639C07D-0E16-4EA5-AF98-2FC5DDBDDDFB}" srcId="{99612412-AC14-4FBD-827A-0F6747189AC5}" destId="{BE238CE6-5A4F-4AC1-9580-778AB6A506EA}" srcOrd="0" destOrd="0" parTransId="{F4DAAB43-4D51-438F-97CC-B4019B479433}" sibTransId="{C0AD933F-A87B-4359-B7B7-C27601D8F127}"/>
    <dgm:cxn modelId="{AA2544CE-B726-4014-A6BD-707D2E6DD521}" srcId="{99612412-AC14-4FBD-827A-0F6747189AC5}" destId="{208EE4DC-4845-4818-B866-AB572B95DB9A}" srcOrd="3" destOrd="0" parTransId="{45EB371A-3BE6-4432-BF9E-43DC9DC2FE76}" sibTransId="{6BB46A32-14E2-4789-BA8D-FD79E96BBB59}"/>
    <dgm:cxn modelId="{9D85A3A7-03B3-44E9-834C-80FB1F9DBC89}" srcId="{99612412-AC14-4FBD-827A-0F6747189AC5}" destId="{399F4F6D-6575-48A9-AD1E-FD955B6B3F2D}" srcOrd="1" destOrd="0" parTransId="{CB0C1EF1-8D21-4C1C-91D1-9E2626835348}" sibTransId="{32F1226D-56F4-4813-998F-46148426FBF6}"/>
    <dgm:cxn modelId="{1A264831-9228-421A-A7B4-7466D31D315E}" type="presOf" srcId="{99612412-AC14-4FBD-827A-0F6747189AC5}" destId="{DAEC8119-0627-4180-A846-F9AFE7AFB6FB}" srcOrd="0" destOrd="0" presId="urn:microsoft.com/office/officeart/2005/8/layout/matrix3"/>
    <dgm:cxn modelId="{5221911C-98D5-4AB0-B00C-D1E2BB6C9B7B}" type="presOf" srcId="{208EE4DC-4845-4818-B866-AB572B95DB9A}" destId="{F0C5BB5E-090E-4BC3-B45F-1896F83F5916}" srcOrd="0" destOrd="0" presId="urn:microsoft.com/office/officeart/2005/8/layout/matrix3"/>
    <dgm:cxn modelId="{B66E6A91-50BE-4940-ADCE-B17B31CCB4E2}" type="presOf" srcId="{BE238CE6-5A4F-4AC1-9580-778AB6A506EA}" destId="{85EED2A8-7B8D-4D0C-B117-2F6682E338F3}" srcOrd="0" destOrd="0" presId="urn:microsoft.com/office/officeart/2005/8/layout/matrix3"/>
    <dgm:cxn modelId="{B7E7BA7D-5443-433A-8313-B0F16FB59743}" type="presParOf" srcId="{DAEC8119-0627-4180-A846-F9AFE7AFB6FB}" destId="{8D33AF70-17C4-4FA3-9A25-D46B39CBFFC1}" srcOrd="0" destOrd="0" presId="urn:microsoft.com/office/officeart/2005/8/layout/matrix3"/>
    <dgm:cxn modelId="{29B1D06F-1163-4F2D-958D-91DD79E6950B}" type="presParOf" srcId="{DAEC8119-0627-4180-A846-F9AFE7AFB6FB}" destId="{85EED2A8-7B8D-4D0C-B117-2F6682E338F3}" srcOrd="1" destOrd="0" presId="urn:microsoft.com/office/officeart/2005/8/layout/matrix3"/>
    <dgm:cxn modelId="{B7ED29A2-46ED-4C06-B000-0DCC4E7BC087}" type="presParOf" srcId="{DAEC8119-0627-4180-A846-F9AFE7AFB6FB}" destId="{C02818F7-2888-4CED-A36D-E8B6405204C0}" srcOrd="2" destOrd="0" presId="urn:microsoft.com/office/officeart/2005/8/layout/matrix3"/>
    <dgm:cxn modelId="{B5758CB6-FF63-4877-8AA3-467C1A743457}" type="presParOf" srcId="{DAEC8119-0627-4180-A846-F9AFE7AFB6FB}" destId="{8AA72DB4-352C-4F46-A3F3-727CB7D63976}" srcOrd="3" destOrd="0" presId="urn:microsoft.com/office/officeart/2005/8/layout/matrix3"/>
    <dgm:cxn modelId="{973F2B6C-FC18-4DF5-914C-AD098B524BD2}" type="presParOf" srcId="{DAEC8119-0627-4180-A846-F9AFE7AFB6FB}" destId="{F0C5BB5E-090E-4BC3-B45F-1896F83F591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8F6350-BB07-4860-BA7A-077D6CEE2345}" type="doc">
      <dgm:prSet loTypeId="urn:microsoft.com/office/officeart/2005/8/layout/vList4" loCatId="pictur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7181F1-39C3-4DAF-8173-FBB3DE271B76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900" b="1" dirty="0" smtClean="0"/>
            <a:t>SICOM S.A. (Jujuy)</a:t>
          </a:r>
          <a:r>
            <a:rPr lang="es-ES" sz="1500" b="0" dirty="0" smtClean="0"/>
            <a:t> </a:t>
          </a:r>
          <a:endParaRPr lang="es-ES" sz="1900" b="1" dirty="0" smtClean="0"/>
        </a:p>
      </dgm:t>
    </dgm:pt>
    <dgm:pt modelId="{7C370A8A-7BA6-4808-AAA3-E707AE49DEC5}" type="parTrans" cxnId="{5A8B7A61-F561-4717-A413-2A421DABC2AB}">
      <dgm:prSet/>
      <dgm:spPr/>
      <dgm:t>
        <a:bodyPr/>
        <a:lstStyle/>
        <a:p>
          <a:endParaRPr lang="es-ES"/>
        </a:p>
      </dgm:t>
    </dgm:pt>
    <dgm:pt modelId="{CC8DC05A-7EA2-4088-97F0-27D797901424}" type="sibTrans" cxnId="{5A8B7A61-F561-4717-A413-2A421DABC2AB}">
      <dgm:prSet/>
      <dgm:spPr/>
      <dgm:t>
        <a:bodyPr/>
        <a:lstStyle/>
        <a:p>
          <a:endParaRPr lang="es-ES"/>
        </a:p>
      </dgm:t>
    </dgm:pt>
    <dgm:pt modelId="{7D6F109B-85D8-46FB-8D6A-F48DB1B6E5E1}">
      <dgm:prSet phldrT="[Texto]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900" b="1" dirty="0" smtClean="0"/>
            <a:t>REGIONAL TRADE S.A. (Santa Fe)</a:t>
          </a:r>
          <a:endParaRPr lang="es-ES" sz="1900" b="1" dirty="0"/>
        </a:p>
      </dgm:t>
    </dgm:pt>
    <dgm:pt modelId="{B81198CD-E8CD-434F-9BC0-3DAA659C168B}" type="parTrans" cxnId="{2F5777B1-AB25-485E-8321-0057C2AA0446}">
      <dgm:prSet/>
      <dgm:spPr/>
      <dgm:t>
        <a:bodyPr/>
        <a:lstStyle/>
        <a:p>
          <a:endParaRPr lang="es-ES"/>
        </a:p>
      </dgm:t>
    </dgm:pt>
    <dgm:pt modelId="{526C8F4D-12DB-46FF-8B8D-F48148EF78DF}" type="sibTrans" cxnId="{2F5777B1-AB25-485E-8321-0057C2AA0446}">
      <dgm:prSet/>
      <dgm:spPr/>
      <dgm:t>
        <a:bodyPr/>
        <a:lstStyle/>
        <a:p>
          <a:endParaRPr lang="es-ES"/>
        </a:p>
      </dgm:t>
    </dgm:pt>
    <dgm:pt modelId="{D64EBB7E-54DB-4209-A157-7546A6A10AAC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600" b="0" dirty="0" smtClean="0"/>
            <a:t>$75 MM en ONs entre los años 2006 y 2016. </a:t>
          </a:r>
          <a:endParaRPr lang="es-ES" sz="1600" b="0" dirty="0"/>
        </a:p>
      </dgm:t>
    </dgm:pt>
    <dgm:pt modelId="{DE63BE4B-BDD0-4572-980E-92B1EB85CDDE}" type="parTrans" cxnId="{97CC9E1E-A691-4B12-B0FB-A91924A44BB6}">
      <dgm:prSet/>
      <dgm:spPr/>
      <dgm:t>
        <a:bodyPr/>
        <a:lstStyle/>
        <a:p>
          <a:endParaRPr lang="es-ES"/>
        </a:p>
      </dgm:t>
    </dgm:pt>
    <dgm:pt modelId="{1CB4F5AA-BA0E-49BD-A1C4-52DCA0D2B009}" type="sibTrans" cxnId="{97CC9E1E-A691-4B12-B0FB-A91924A44BB6}">
      <dgm:prSet/>
      <dgm:spPr/>
      <dgm:t>
        <a:bodyPr/>
        <a:lstStyle/>
        <a:p>
          <a:endParaRPr lang="es-ES"/>
        </a:p>
      </dgm:t>
    </dgm:pt>
    <dgm:pt modelId="{578F6F26-3355-4BAE-9B79-4EDC27704B8F}">
      <dgm:prSet phldrT="[Texto]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900" dirty="0" smtClean="0"/>
            <a:t>  </a:t>
          </a:r>
          <a:r>
            <a:rPr lang="es-ES" sz="1900" b="1" dirty="0" smtClean="0"/>
            <a:t>DULCOR S.A. (Córdoba)</a:t>
          </a:r>
          <a:endParaRPr lang="es-ES" sz="1900" b="1" dirty="0"/>
        </a:p>
      </dgm:t>
    </dgm:pt>
    <dgm:pt modelId="{A07D37E9-112A-4DBB-A8B6-80316C14C91C}" type="parTrans" cxnId="{1C866E7C-457B-48AF-BA25-5C1C632BF6A2}">
      <dgm:prSet/>
      <dgm:spPr/>
      <dgm:t>
        <a:bodyPr/>
        <a:lstStyle/>
        <a:p>
          <a:endParaRPr lang="es-ES"/>
        </a:p>
      </dgm:t>
    </dgm:pt>
    <dgm:pt modelId="{E4B0DFB4-FF08-42E8-8D7D-EE88B52C4FAC}" type="sibTrans" cxnId="{1C866E7C-457B-48AF-BA25-5C1C632BF6A2}">
      <dgm:prSet/>
      <dgm:spPr/>
      <dgm:t>
        <a:bodyPr/>
        <a:lstStyle/>
        <a:p>
          <a:endParaRPr lang="es-ES"/>
        </a:p>
      </dgm:t>
    </dgm:pt>
    <dgm:pt modelId="{331ACB85-B734-4F0B-96D3-EA51560E49AF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600" b="0" dirty="0" smtClean="0"/>
            <a:t>Exporta a 25 países y emplea a más de 1000 personas. </a:t>
          </a:r>
          <a:endParaRPr lang="es-ES" sz="1600" b="0" dirty="0"/>
        </a:p>
      </dgm:t>
    </dgm:pt>
    <dgm:pt modelId="{5A6EC633-FAD1-4069-8C8D-ED171794CE00}" type="parTrans" cxnId="{1FB8F165-035A-48A0-B7B6-31D95A658E58}">
      <dgm:prSet/>
      <dgm:spPr/>
      <dgm:t>
        <a:bodyPr/>
        <a:lstStyle/>
        <a:p>
          <a:endParaRPr lang="es-ES"/>
        </a:p>
      </dgm:t>
    </dgm:pt>
    <dgm:pt modelId="{DAA6DBCE-B8B2-48F6-9275-FD3F0EE16210}" type="sibTrans" cxnId="{1FB8F165-035A-48A0-B7B6-31D95A658E58}">
      <dgm:prSet/>
      <dgm:spPr/>
      <dgm:t>
        <a:bodyPr/>
        <a:lstStyle/>
        <a:p>
          <a:endParaRPr lang="es-ES"/>
        </a:p>
      </dgm:t>
    </dgm:pt>
    <dgm:pt modelId="{E6A68D16-7D08-4567-AEA4-7417794EEAE5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600" b="0" dirty="0" smtClean="0"/>
            <a:t>Financió su crecimiento emitiendo desde CPD (+ 550 MM) hasta ONs. </a:t>
          </a:r>
          <a:endParaRPr lang="es-ES" sz="1600" b="0" dirty="0"/>
        </a:p>
      </dgm:t>
    </dgm:pt>
    <dgm:pt modelId="{1D2F3864-56F6-4FED-8A33-750B158C9AD9}" type="parTrans" cxnId="{E84A386B-52A4-47AC-A874-8DECC0D3575A}">
      <dgm:prSet/>
      <dgm:spPr/>
      <dgm:t>
        <a:bodyPr/>
        <a:lstStyle/>
        <a:p>
          <a:endParaRPr lang="es-ES"/>
        </a:p>
      </dgm:t>
    </dgm:pt>
    <dgm:pt modelId="{4928A221-E35E-4402-AB34-A54E0B123D08}" type="sibTrans" cxnId="{E84A386B-52A4-47AC-A874-8DECC0D3575A}">
      <dgm:prSet/>
      <dgm:spPr/>
      <dgm:t>
        <a:bodyPr/>
        <a:lstStyle/>
        <a:p>
          <a:endParaRPr lang="es-ES"/>
        </a:p>
      </dgm:t>
    </dgm:pt>
    <dgm:pt modelId="{E728AEF4-617F-41D0-B764-27AC97EE482A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600" b="0" dirty="0" smtClean="0"/>
            <a:t>Dueña de las marcas “Fresita” y “Bahía”. </a:t>
          </a:r>
          <a:endParaRPr lang="es-ES" sz="1600" b="0" dirty="0"/>
        </a:p>
      </dgm:t>
    </dgm:pt>
    <dgm:pt modelId="{4DC44C3C-9A32-4FAA-BCBB-482CFC841478}" type="sibTrans" cxnId="{C17F852F-1288-4202-A61E-E39CD3BBB9DB}">
      <dgm:prSet/>
      <dgm:spPr/>
      <dgm:t>
        <a:bodyPr/>
        <a:lstStyle/>
        <a:p>
          <a:endParaRPr lang="es-ES"/>
        </a:p>
      </dgm:t>
    </dgm:pt>
    <dgm:pt modelId="{BBB07E32-E958-497B-A401-5C1CA67F6917}" type="parTrans" cxnId="{C17F852F-1288-4202-A61E-E39CD3BBB9DB}">
      <dgm:prSet/>
      <dgm:spPr/>
      <dgm:t>
        <a:bodyPr/>
        <a:lstStyle/>
        <a:p>
          <a:endParaRPr lang="es-ES"/>
        </a:p>
      </dgm:t>
    </dgm:pt>
    <dgm:pt modelId="{B8CA351C-8079-4154-8725-BBDFBE79609F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500" b="0" dirty="0" smtClean="0"/>
            <a:t> </a:t>
          </a:r>
          <a:r>
            <a:rPr lang="es-ES" sz="1600" b="0" dirty="0" smtClean="0"/>
            <a:t>Construcción e Infraestructura</a:t>
          </a:r>
          <a:endParaRPr lang="es-ES" sz="1600" b="0" dirty="0"/>
        </a:p>
      </dgm:t>
    </dgm:pt>
    <dgm:pt modelId="{1F655808-C854-4C0A-A1F6-971E66E545B5}" type="parTrans" cxnId="{E2F62878-851B-4B38-8DCA-815CECD61D34}">
      <dgm:prSet/>
      <dgm:spPr/>
      <dgm:t>
        <a:bodyPr/>
        <a:lstStyle/>
        <a:p>
          <a:endParaRPr lang="es-ES"/>
        </a:p>
      </dgm:t>
    </dgm:pt>
    <dgm:pt modelId="{97264568-3DA0-447E-9B5F-647083F63459}" type="sibTrans" cxnId="{E2F62878-851B-4B38-8DCA-815CECD61D34}">
      <dgm:prSet/>
      <dgm:spPr/>
      <dgm:t>
        <a:bodyPr/>
        <a:lstStyle/>
        <a:p>
          <a:endParaRPr lang="es-ES"/>
        </a:p>
      </dgm:t>
    </dgm:pt>
    <dgm:pt modelId="{B6BC1CF5-8E96-49F0-A50A-110EB3FBACFB}">
      <dgm:prSet phldrT="[Texto]"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s-ES" sz="1600" b="0" dirty="0" smtClean="0"/>
            <a:t>Casi $250 MM entre ONs y FF entre los años 2008 y 2016.</a:t>
          </a:r>
          <a:r>
            <a:rPr lang="es-ES" sz="1500" b="0" dirty="0" smtClean="0"/>
            <a:t> </a:t>
          </a:r>
          <a:endParaRPr lang="es-ES" sz="1500" b="0" dirty="0"/>
        </a:p>
      </dgm:t>
    </dgm:pt>
    <dgm:pt modelId="{16D9C921-38A6-4414-BDB5-2BC40ADA8446}" type="parTrans" cxnId="{203FB4E3-462A-4E26-97DF-6875A3222366}">
      <dgm:prSet/>
      <dgm:spPr/>
      <dgm:t>
        <a:bodyPr/>
        <a:lstStyle/>
        <a:p>
          <a:endParaRPr lang="es-ES"/>
        </a:p>
      </dgm:t>
    </dgm:pt>
    <dgm:pt modelId="{E3D80F42-46CF-4502-948D-A57DF1CFFF22}" type="sibTrans" cxnId="{203FB4E3-462A-4E26-97DF-6875A3222366}">
      <dgm:prSet/>
      <dgm:spPr/>
      <dgm:t>
        <a:bodyPr/>
        <a:lstStyle/>
        <a:p>
          <a:endParaRPr lang="es-ES"/>
        </a:p>
      </dgm:t>
    </dgm:pt>
    <dgm:pt modelId="{6771E072-2C4A-41D9-AAEC-FA130C65E7B4}" type="pres">
      <dgm:prSet presAssocID="{7D8F6350-BB07-4860-BA7A-077D6CEE234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937039B-3A93-46A2-AA0E-F93E656A0728}" type="pres">
      <dgm:prSet presAssocID="{D87181F1-39C3-4DAF-8173-FBB3DE271B76}" presName="comp" presStyleCnt="0"/>
      <dgm:spPr/>
    </dgm:pt>
    <dgm:pt modelId="{55572BC4-44A7-47B9-9E64-5599C1B6CDEA}" type="pres">
      <dgm:prSet presAssocID="{D87181F1-39C3-4DAF-8173-FBB3DE271B76}" presName="box" presStyleLbl="node1" presStyleIdx="0" presStyleCnt="3" custScaleY="108686"/>
      <dgm:spPr/>
      <dgm:t>
        <a:bodyPr/>
        <a:lstStyle/>
        <a:p>
          <a:endParaRPr lang="es-ES"/>
        </a:p>
      </dgm:t>
    </dgm:pt>
    <dgm:pt modelId="{F3CD80AB-2C7B-4126-98A4-209E206006A0}" type="pres">
      <dgm:prSet presAssocID="{D87181F1-39C3-4DAF-8173-FBB3DE271B76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50940FC5-BC12-4523-A2C3-CD0680A618FE}" type="pres">
      <dgm:prSet presAssocID="{D87181F1-39C3-4DAF-8173-FBB3DE271B7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04A667-9D1C-4A4F-9385-4C93D1D47D5D}" type="pres">
      <dgm:prSet presAssocID="{CC8DC05A-7EA2-4088-97F0-27D797901424}" presName="spacer" presStyleCnt="0"/>
      <dgm:spPr/>
    </dgm:pt>
    <dgm:pt modelId="{F00C3591-D9B4-4AE1-9DD1-F3E70C83F062}" type="pres">
      <dgm:prSet presAssocID="{7D6F109B-85D8-46FB-8D6A-F48DB1B6E5E1}" presName="comp" presStyleCnt="0"/>
      <dgm:spPr/>
    </dgm:pt>
    <dgm:pt modelId="{92F6C221-D8EF-4499-AE78-4D4AE89790C2}" type="pres">
      <dgm:prSet presAssocID="{7D6F109B-85D8-46FB-8D6A-F48DB1B6E5E1}" presName="box" presStyleLbl="node1" presStyleIdx="1" presStyleCnt="3"/>
      <dgm:spPr/>
      <dgm:t>
        <a:bodyPr/>
        <a:lstStyle/>
        <a:p>
          <a:endParaRPr lang="es-ES"/>
        </a:p>
      </dgm:t>
    </dgm:pt>
    <dgm:pt modelId="{0AB85B5B-7578-41ED-8D27-6F7441DDF5D5}" type="pres">
      <dgm:prSet presAssocID="{7D6F109B-85D8-46FB-8D6A-F48DB1B6E5E1}" presName="img" presStyleLbl="fgImgPlace1" presStyleIdx="1" presStyleCnt="3" custLinFactNeighborX="-418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D3E55E01-0E68-4683-A6BE-9FD6CF313129}" type="pres">
      <dgm:prSet presAssocID="{7D6F109B-85D8-46FB-8D6A-F48DB1B6E5E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83370C-762E-45A7-9258-FB9D47A50BC1}" type="pres">
      <dgm:prSet presAssocID="{526C8F4D-12DB-46FF-8B8D-F48148EF78DF}" presName="spacer" presStyleCnt="0"/>
      <dgm:spPr/>
    </dgm:pt>
    <dgm:pt modelId="{E5FCEC3D-8E45-427E-BDFE-2AD5C4BA76BA}" type="pres">
      <dgm:prSet presAssocID="{578F6F26-3355-4BAE-9B79-4EDC27704B8F}" presName="comp" presStyleCnt="0"/>
      <dgm:spPr/>
    </dgm:pt>
    <dgm:pt modelId="{10A6F4EA-70E9-4356-883C-4908CBAC3201}" type="pres">
      <dgm:prSet presAssocID="{578F6F26-3355-4BAE-9B79-4EDC27704B8F}" presName="box" presStyleLbl="node1" presStyleIdx="2" presStyleCnt="3"/>
      <dgm:spPr/>
      <dgm:t>
        <a:bodyPr/>
        <a:lstStyle/>
        <a:p>
          <a:endParaRPr lang="es-ES"/>
        </a:p>
      </dgm:t>
    </dgm:pt>
    <dgm:pt modelId="{CADB7A35-E800-4CC5-86B1-DE8C8F35C2F5}" type="pres">
      <dgm:prSet presAssocID="{578F6F26-3355-4BAE-9B79-4EDC27704B8F}" presName="img" presStyleLbl="fgImgPlace1" presStyleIdx="2" presStyleCnt="3" custScaleX="111874" custScaleY="110575" custLinFactNeighborX="2679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ED782BF-99AB-4ED7-A3DD-36D9E7CE0626}" type="pres">
      <dgm:prSet presAssocID="{578F6F26-3355-4BAE-9B79-4EDC27704B8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C866E7C-457B-48AF-BA25-5C1C632BF6A2}" srcId="{7D8F6350-BB07-4860-BA7A-077D6CEE2345}" destId="{578F6F26-3355-4BAE-9B79-4EDC27704B8F}" srcOrd="2" destOrd="0" parTransId="{A07D37E9-112A-4DBB-A8B6-80316C14C91C}" sibTransId="{E4B0DFB4-FF08-42E8-8D7D-EE88B52C4FAC}"/>
    <dgm:cxn modelId="{2CAB2CE7-BB4B-4FA3-8173-9DBCF76B4588}" type="presOf" srcId="{7D6F109B-85D8-46FB-8D6A-F48DB1B6E5E1}" destId="{92F6C221-D8EF-4499-AE78-4D4AE89790C2}" srcOrd="0" destOrd="0" presId="urn:microsoft.com/office/officeart/2005/8/layout/vList4"/>
    <dgm:cxn modelId="{0EA078BB-FA0A-4F44-A58B-05887E15B62B}" type="presOf" srcId="{B8CA351C-8079-4154-8725-BBDFBE79609F}" destId="{50940FC5-BC12-4523-A2C3-CD0680A618FE}" srcOrd="1" destOrd="1" presId="urn:microsoft.com/office/officeart/2005/8/layout/vList4"/>
    <dgm:cxn modelId="{6181BF2B-D06A-4723-9C81-FAF5ED501C3A}" type="presOf" srcId="{331ACB85-B734-4F0B-96D3-EA51560E49AF}" destId="{10A6F4EA-70E9-4356-883C-4908CBAC3201}" srcOrd="0" destOrd="1" presId="urn:microsoft.com/office/officeart/2005/8/layout/vList4"/>
    <dgm:cxn modelId="{88C8B893-E2CD-4502-A4B5-C2986FAB442A}" type="presOf" srcId="{E728AEF4-617F-41D0-B764-27AC97EE482A}" destId="{92F6C221-D8EF-4499-AE78-4D4AE89790C2}" srcOrd="0" destOrd="1" presId="urn:microsoft.com/office/officeart/2005/8/layout/vList4"/>
    <dgm:cxn modelId="{2EFFED59-C5E9-440A-8D71-00CC560D92DC}" type="presOf" srcId="{B6BC1CF5-8E96-49F0-A50A-110EB3FBACFB}" destId="{55572BC4-44A7-47B9-9E64-5599C1B6CDEA}" srcOrd="0" destOrd="2" presId="urn:microsoft.com/office/officeart/2005/8/layout/vList4"/>
    <dgm:cxn modelId="{97CC9E1E-A691-4B12-B0FB-A91924A44BB6}" srcId="{7D6F109B-85D8-46FB-8D6A-F48DB1B6E5E1}" destId="{D64EBB7E-54DB-4209-A157-7546A6A10AAC}" srcOrd="1" destOrd="0" parTransId="{DE63BE4B-BDD0-4572-980E-92B1EB85CDDE}" sibTransId="{1CB4F5AA-BA0E-49BD-A1C4-52DCA0D2B009}"/>
    <dgm:cxn modelId="{169E6E4D-4608-45F8-8C7A-D7127956D300}" type="presOf" srcId="{578F6F26-3355-4BAE-9B79-4EDC27704B8F}" destId="{10A6F4EA-70E9-4356-883C-4908CBAC3201}" srcOrd="0" destOrd="0" presId="urn:microsoft.com/office/officeart/2005/8/layout/vList4"/>
    <dgm:cxn modelId="{E0360997-5697-43E2-ACAF-2CE8FD2B44E2}" type="presOf" srcId="{331ACB85-B734-4F0B-96D3-EA51560E49AF}" destId="{4ED782BF-99AB-4ED7-A3DD-36D9E7CE0626}" srcOrd="1" destOrd="1" presId="urn:microsoft.com/office/officeart/2005/8/layout/vList4"/>
    <dgm:cxn modelId="{1FB8F165-035A-48A0-B7B6-31D95A658E58}" srcId="{578F6F26-3355-4BAE-9B79-4EDC27704B8F}" destId="{331ACB85-B734-4F0B-96D3-EA51560E49AF}" srcOrd="0" destOrd="0" parTransId="{5A6EC633-FAD1-4069-8C8D-ED171794CE00}" sibTransId="{DAA6DBCE-B8B2-48F6-9275-FD3F0EE16210}"/>
    <dgm:cxn modelId="{ED6D451F-19F4-4223-A594-6FA0ECB2FAED}" type="presOf" srcId="{E6A68D16-7D08-4567-AEA4-7417794EEAE5}" destId="{10A6F4EA-70E9-4356-883C-4908CBAC3201}" srcOrd="0" destOrd="2" presId="urn:microsoft.com/office/officeart/2005/8/layout/vList4"/>
    <dgm:cxn modelId="{63654650-38E1-42E6-9AEC-52B021FC6840}" type="presOf" srcId="{7D8F6350-BB07-4860-BA7A-077D6CEE2345}" destId="{6771E072-2C4A-41D9-AAEC-FA130C65E7B4}" srcOrd="0" destOrd="0" presId="urn:microsoft.com/office/officeart/2005/8/layout/vList4"/>
    <dgm:cxn modelId="{360806B3-87C7-4A88-9800-E8BDDE30AEA0}" type="presOf" srcId="{7D6F109B-85D8-46FB-8D6A-F48DB1B6E5E1}" destId="{D3E55E01-0E68-4683-A6BE-9FD6CF313129}" srcOrd="1" destOrd="0" presId="urn:microsoft.com/office/officeart/2005/8/layout/vList4"/>
    <dgm:cxn modelId="{E84A386B-52A4-47AC-A874-8DECC0D3575A}" srcId="{578F6F26-3355-4BAE-9B79-4EDC27704B8F}" destId="{E6A68D16-7D08-4567-AEA4-7417794EEAE5}" srcOrd="1" destOrd="0" parTransId="{1D2F3864-56F6-4FED-8A33-750B158C9AD9}" sibTransId="{4928A221-E35E-4402-AB34-A54E0B123D08}"/>
    <dgm:cxn modelId="{0A9D284A-F7BC-4EB9-8283-4257A1B20135}" type="presOf" srcId="{D64EBB7E-54DB-4209-A157-7546A6A10AAC}" destId="{92F6C221-D8EF-4499-AE78-4D4AE89790C2}" srcOrd="0" destOrd="2" presId="urn:microsoft.com/office/officeart/2005/8/layout/vList4"/>
    <dgm:cxn modelId="{37057982-4CAE-494F-8638-B40DDE6E8195}" type="presOf" srcId="{E728AEF4-617F-41D0-B764-27AC97EE482A}" destId="{D3E55E01-0E68-4683-A6BE-9FD6CF313129}" srcOrd="1" destOrd="1" presId="urn:microsoft.com/office/officeart/2005/8/layout/vList4"/>
    <dgm:cxn modelId="{B80FA384-5007-4617-B217-D437BD2C04A5}" type="presOf" srcId="{D87181F1-39C3-4DAF-8173-FBB3DE271B76}" destId="{50940FC5-BC12-4523-A2C3-CD0680A618FE}" srcOrd="1" destOrd="0" presId="urn:microsoft.com/office/officeart/2005/8/layout/vList4"/>
    <dgm:cxn modelId="{295CC3FB-1CEF-4652-9D80-10D901D2E668}" type="presOf" srcId="{E6A68D16-7D08-4567-AEA4-7417794EEAE5}" destId="{4ED782BF-99AB-4ED7-A3DD-36D9E7CE0626}" srcOrd="1" destOrd="2" presId="urn:microsoft.com/office/officeart/2005/8/layout/vList4"/>
    <dgm:cxn modelId="{EF25106B-8A7D-49BE-A003-19E4890B394B}" type="presOf" srcId="{D87181F1-39C3-4DAF-8173-FBB3DE271B76}" destId="{55572BC4-44A7-47B9-9E64-5599C1B6CDEA}" srcOrd="0" destOrd="0" presId="urn:microsoft.com/office/officeart/2005/8/layout/vList4"/>
    <dgm:cxn modelId="{6B6AD51E-9500-44ED-BDB2-B302EFD9299E}" type="presOf" srcId="{D64EBB7E-54DB-4209-A157-7546A6A10AAC}" destId="{D3E55E01-0E68-4683-A6BE-9FD6CF313129}" srcOrd="1" destOrd="2" presId="urn:microsoft.com/office/officeart/2005/8/layout/vList4"/>
    <dgm:cxn modelId="{E2F62878-851B-4B38-8DCA-815CECD61D34}" srcId="{D87181F1-39C3-4DAF-8173-FBB3DE271B76}" destId="{B8CA351C-8079-4154-8725-BBDFBE79609F}" srcOrd="0" destOrd="0" parTransId="{1F655808-C854-4C0A-A1F6-971E66E545B5}" sibTransId="{97264568-3DA0-447E-9B5F-647083F63459}"/>
    <dgm:cxn modelId="{5A8B7A61-F561-4717-A413-2A421DABC2AB}" srcId="{7D8F6350-BB07-4860-BA7A-077D6CEE2345}" destId="{D87181F1-39C3-4DAF-8173-FBB3DE271B76}" srcOrd="0" destOrd="0" parTransId="{7C370A8A-7BA6-4808-AAA3-E707AE49DEC5}" sibTransId="{CC8DC05A-7EA2-4088-97F0-27D797901424}"/>
    <dgm:cxn modelId="{C17F852F-1288-4202-A61E-E39CD3BBB9DB}" srcId="{7D6F109B-85D8-46FB-8D6A-F48DB1B6E5E1}" destId="{E728AEF4-617F-41D0-B764-27AC97EE482A}" srcOrd="0" destOrd="0" parTransId="{BBB07E32-E958-497B-A401-5C1CA67F6917}" sibTransId="{4DC44C3C-9A32-4FAA-BCBB-482CFC841478}"/>
    <dgm:cxn modelId="{203FB4E3-462A-4E26-97DF-6875A3222366}" srcId="{D87181F1-39C3-4DAF-8173-FBB3DE271B76}" destId="{B6BC1CF5-8E96-49F0-A50A-110EB3FBACFB}" srcOrd="1" destOrd="0" parTransId="{16D9C921-38A6-4414-BDB5-2BC40ADA8446}" sibTransId="{E3D80F42-46CF-4502-948D-A57DF1CFFF22}"/>
    <dgm:cxn modelId="{2F5777B1-AB25-485E-8321-0057C2AA0446}" srcId="{7D8F6350-BB07-4860-BA7A-077D6CEE2345}" destId="{7D6F109B-85D8-46FB-8D6A-F48DB1B6E5E1}" srcOrd="1" destOrd="0" parTransId="{B81198CD-E8CD-434F-9BC0-3DAA659C168B}" sibTransId="{526C8F4D-12DB-46FF-8B8D-F48148EF78DF}"/>
    <dgm:cxn modelId="{10248F5F-83B7-413F-8070-C6BEF6748038}" type="presOf" srcId="{B6BC1CF5-8E96-49F0-A50A-110EB3FBACFB}" destId="{50940FC5-BC12-4523-A2C3-CD0680A618FE}" srcOrd="1" destOrd="2" presId="urn:microsoft.com/office/officeart/2005/8/layout/vList4"/>
    <dgm:cxn modelId="{D18ED8C8-D1B5-49FD-BC85-C21D61D57BB9}" type="presOf" srcId="{578F6F26-3355-4BAE-9B79-4EDC27704B8F}" destId="{4ED782BF-99AB-4ED7-A3DD-36D9E7CE0626}" srcOrd="1" destOrd="0" presId="urn:microsoft.com/office/officeart/2005/8/layout/vList4"/>
    <dgm:cxn modelId="{DD2BB8C8-4D21-4DB1-AB33-E9241BE04584}" type="presOf" srcId="{B8CA351C-8079-4154-8725-BBDFBE79609F}" destId="{55572BC4-44A7-47B9-9E64-5599C1B6CDEA}" srcOrd="0" destOrd="1" presId="urn:microsoft.com/office/officeart/2005/8/layout/vList4"/>
    <dgm:cxn modelId="{C4E86A1E-448D-470A-8268-A76C6D3C6EEA}" type="presParOf" srcId="{6771E072-2C4A-41D9-AAEC-FA130C65E7B4}" destId="{4937039B-3A93-46A2-AA0E-F93E656A0728}" srcOrd="0" destOrd="0" presId="urn:microsoft.com/office/officeart/2005/8/layout/vList4"/>
    <dgm:cxn modelId="{84ADDB81-5741-421D-A025-9954E0585106}" type="presParOf" srcId="{4937039B-3A93-46A2-AA0E-F93E656A0728}" destId="{55572BC4-44A7-47B9-9E64-5599C1B6CDEA}" srcOrd="0" destOrd="0" presId="urn:microsoft.com/office/officeart/2005/8/layout/vList4"/>
    <dgm:cxn modelId="{4761FFDD-F47C-4EB0-9BBA-C603C60F877F}" type="presParOf" srcId="{4937039B-3A93-46A2-AA0E-F93E656A0728}" destId="{F3CD80AB-2C7B-4126-98A4-209E206006A0}" srcOrd="1" destOrd="0" presId="urn:microsoft.com/office/officeart/2005/8/layout/vList4"/>
    <dgm:cxn modelId="{C434993D-7555-4576-B4A1-9CC57466FF6C}" type="presParOf" srcId="{4937039B-3A93-46A2-AA0E-F93E656A0728}" destId="{50940FC5-BC12-4523-A2C3-CD0680A618FE}" srcOrd="2" destOrd="0" presId="urn:microsoft.com/office/officeart/2005/8/layout/vList4"/>
    <dgm:cxn modelId="{8DC7D8D4-331D-4167-AEC0-BD61D5BA0058}" type="presParOf" srcId="{6771E072-2C4A-41D9-AAEC-FA130C65E7B4}" destId="{C004A667-9D1C-4A4F-9385-4C93D1D47D5D}" srcOrd="1" destOrd="0" presId="urn:microsoft.com/office/officeart/2005/8/layout/vList4"/>
    <dgm:cxn modelId="{BB4F4C20-DC75-4CDB-9C33-EDFCF537A1C2}" type="presParOf" srcId="{6771E072-2C4A-41D9-AAEC-FA130C65E7B4}" destId="{F00C3591-D9B4-4AE1-9DD1-F3E70C83F062}" srcOrd="2" destOrd="0" presId="urn:microsoft.com/office/officeart/2005/8/layout/vList4"/>
    <dgm:cxn modelId="{D4A7C0BC-CACB-4043-A64F-7D0ED09C661D}" type="presParOf" srcId="{F00C3591-D9B4-4AE1-9DD1-F3E70C83F062}" destId="{92F6C221-D8EF-4499-AE78-4D4AE89790C2}" srcOrd="0" destOrd="0" presId="urn:microsoft.com/office/officeart/2005/8/layout/vList4"/>
    <dgm:cxn modelId="{6C98FBAD-5FE5-43E7-9680-D6E1E4DB9620}" type="presParOf" srcId="{F00C3591-D9B4-4AE1-9DD1-F3E70C83F062}" destId="{0AB85B5B-7578-41ED-8D27-6F7441DDF5D5}" srcOrd="1" destOrd="0" presId="urn:microsoft.com/office/officeart/2005/8/layout/vList4"/>
    <dgm:cxn modelId="{2D9089F5-5D9F-49B4-A46D-96185603D123}" type="presParOf" srcId="{F00C3591-D9B4-4AE1-9DD1-F3E70C83F062}" destId="{D3E55E01-0E68-4683-A6BE-9FD6CF313129}" srcOrd="2" destOrd="0" presId="urn:microsoft.com/office/officeart/2005/8/layout/vList4"/>
    <dgm:cxn modelId="{8B949242-07F3-452D-BB63-7E9ED3AB8528}" type="presParOf" srcId="{6771E072-2C4A-41D9-AAEC-FA130C65E7B4}" destId="{BC83370C-762E-45A7-9258-FB9D47A50BC1}" srcOrd="3" destOrd="0" presId="urn:microsoft.com/office/officeart/2005/8/layout/vList4"/>
    <dgm:cxn modelId="{FB3AD04E-1CE4-4460-A6D8-73D9D2A81B3A}" type="presParOf" srcId="{6771E072-2C4A-41D9-AAEC-FA130C65E7B4}" destId="{E5FCEC3D-8E45-427E-BDFE-2AD5C4BA76BA}" srcOrd="4" destOrd="0" presId="urn:microsoft.com/office/officeart/2005/8/layout/vList4"/>
    <dgm:cxn modelId="{B3F34973-663E-41CE-B428-77CDB8BB6A13}" type="presParOf" srcId="{E5FCEC3D-8E45-427E-BDFE-2AD5C4BA76BA}" destId="{10A6F4EA-70E9-4356-883C-4908CBAC3201}" srcOrd="0" destOrd="0" presId="urn:microsoft.com/office/officeart/2005/8/layout/vList4"/>
    <dgm:cxn modelId="{3A7646C3-E762-4AD8-88DF-1E1542B419D0}" type="presParOf" srcId="{E5FCEC3D-8E45-427E-BDFE-2AD5C4BA76BA}" destId="{CADB7A35-E800-4CC5-86B1-DE8C8F35C2F5}" srcOrd="1" destOrd="0" presId="urn:microsoft.com/office/officeart/2005/8/layout/vList4"/>
    <dgm:cxn modelId="{09152D9B-4032-48B2-91C0-7D51ED147BDC}" type="presParOf" srcId="{E5FCEC3D-8E45-427E-BDFE-2AD5C4BA76BA}" destId="{4ED782BF-99AB-4ED7-A3DD-36D9E7CE062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30D1C-EA6A-446C-98D0-2016488EF734}">
      <dsp:nvSpPr>
        <dsp:cNvPr id="0" name=""/>
        <dsp:cNvSpPr/>
      </dsp:nvSpPr>
      <dsp:spPr>
        <a:xfrm>
          <a:off x="1189721" y="288994"/>
          <a:ext cx="3550970" cy="35508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Mercado de Capitales</a:t>
          </a:r>
          <a:endParaRPr lang="es-ES" sz="1800" b="1" kern="1200" dirty="0"/>
        </a:p>
      </dsp:txBody>
      <dsp:txXfrm>
        <a:off x="1709749" y="809010"/>
        <a:ext cx="2510914" cy="2510862"/>
      </dsp:txXfrm>
    </dsp:sp>
    <dsp:sp modelId="{E381275C-342D-43DC-AB00-A5B84948BB86}">
      <dsp:nvSpPr>
        <dsp:cNvPr id="0" name=""/>
        <dsp:cNvSpPr/>
      </dsp:nvSpPr>
      <dsp:spPr>
        <a:xfrm>
          <a:off x="3215828" y="127212"/>
          <a:ext cx="394919" cy="394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38FF44-6EE8-47F7-ACEF-3D4BC325E221}">
      <dsp:nvSpPr>
        <dsp:cNvPr id="0" name=""/>
        <dsp:cNvSpPr/>
      </dsp:nvSpPr>
      <dsp:spPr>
        <a:xfrm>
          <a:off x="2280702" y="3576060"/>
          <a:ext cx="285953" cy="2862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EEA95A8-0D6C-4AE7-B954-1EC2CE086BED}">
      <dsp:nvSpPr>
        <dsp:cNvPr id="0" name=""/>
        <dsp:cNvSpPr/>
      </dsp:nvSpPr>
      <dsp:spPr>
        <a:xfrm>
          <a:off x="4969190" y="1730093"/>
          <a:ext cx="285953" cy="2862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2D419C-1701-4438-9F50-47C3A7871022}">
      <dsp:nvSpPr>
        <dsp:cNvPr id="0" name=""/>
        <dsp:cNvSpPr/>
      </dsp:nvSpPr>
      <dsp:spPr>
        <a:xfrm>
          <a:off x="3600841" y="3880541"/>
          <a:ext cx="394919" cy="394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2E92A4-71CF-47CC-BFE6-B4972B43EA8A}">
      <dsp:nvSpPr>
        <dsp:cNvPr id="0" name=""/>
        <dsp:cNvSpPr/>
      </dsp:nvSpPr>
      <dsp:spPr>
        <a:xfrm>
          <a:off x="2361931" y="688469"/>
          <a:ext cx="285953" cy="2862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3EABB4C-AEE9-42FA-AFFC-CCA63FE142BE}">
      <dsp:nvSpPr>
        <dsp:cNvPr id="0" name=""/>
        <dsp:cNvSpPr/>
      </dsp:nvSpPr>
      <dsp:spPr>
        <a:xfrm>
          <a:off x="1460485" y="2325780"/>
          <a:ext cx="285953" cy="2862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700F6C-FDAB-4A18-8169-6F1EA5FC609B}">
      <dsp:nvSpPr>
        <dsp:cNvPr id="0" name=""/>
        <dsp:cNvSpPr/>
      </dsp:nvSpPr>
      <dsp:spPr>
        <a:xfrm>
          <a:off x="-31964" y="857515"/>
          <a:ext cx="1668061" cy="15879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Inversores</a:t>
          </a:r>
          <a:endParaRPr lang="es-ES" sz="1800" b="1" kern="1200" dirty="0"/>
        </a:p>
      </dsp:txBody>
      <dsp:txXfrm>
        <a:off x="212318" y="1090063"/>
        <a:ext cx="1179497" cy="1122841"/>
      </dsp:txXfrm>
    </dsp:sp>
    <dsp:sp modelId="{4693D340-81CE-4FAB-B7ED-54364863D4F1}">
      <dsp:nvSpPr>
        <dsp:cNvPr id="0" name=""/>
        <dsp:cNvSpPr/>
      </dsp:nvSpPr>
      <dsp:spPr>
        <a:xfrm>
          <a:off x="2816286" y="700914"/>
          <a:ext cx="394919" cy="394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6B0A52-2C7E-4A9E-9E16-5A220C5EA4FB}">
      <dsp:nvSpPr>
        <dsp:cNvPr id="0" name=""/>
        <dsp:cNvSpPr/>
      </dsp:nvSpPr>
      <dsp:spPr>
        <a:xfrm>
          <a:off x="215631" y="2796191"/>
          <a:ext cx="713892" cy="713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EB969D-8105-4679-BFCE-AB61C16B17BE}">
      <dsp:nvSpPr>
        <dsp:cNvPr id="0" name=""/>
        <dsp:cNvSpPr/>
      </dsp:nvSpPr>
      <dsp:spPr>
        <a:xfrm>
          <a:off x="4992987" y="178614"/>
          <a:ext cx="1666805" cy="15876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Empresas</a:t>
          </a:r>
          <a:r>
            <a:rPr lang="es-ES" sz="1700" kern="1200" dirty="0" smtClean="0"/>
            <a:t> </a:t>
          </a:r>
          <a:endParaRPr lang="es-ES" sz="1700" kern="1200" dirty="0"/>
        </a:p>
      </dsp:txBody>
      <dsp:txXfrm>
        <a:off x="5237085" y="411113"/>
        <a:ext cx="1178609" cy="1122607"/>
      </dsp:txXfrm>
    </dsp:sp>
    <dsp:sp modelId="{EF4CBA87-7CB3-4C92-8436-1C985B570659}">
      <dsp:nvSpPr>
        <dsp:cNvPr id="0" name=""/>
        <dsp:cNvSpPr/>
      </dsp:nvSpPr>
      <dsp:spPr>
        <a:xfrm>
          <a:off x="4460682" y="1247238"/>
          <a:ext cx="394919" cy="394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67BBB20-B438-4AD6-BD5B-FE40621DA088}">
      <dsp:nvSpPr>
        <dsp:cNvPr id="0" name=""/>
        <dsp:cNvSpPr/>
      </dsp:nvSpPr>
      <dsp:spPr>
        <a:xfrm>
          <a:off x="-55792" y="3645751"/>
          <a:ext cx="285953" cy="2862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39A256-C038-46F0-9BED-328FFDF70AC0}">
      <dsp:nvSpPr>
        <dsp:cNvPr id="0" name=""/>
        <dsp:cNvSpPr/>
      </dsp:nvSpPr>
      <dsp:spPr>
        <a:xfrm>
          <a:off x="2795814" y="3238393"/>
          <a:ext cx="285953" cy="2862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0BAF4-4562-4CB9-B510-25418C23B72A}">
      <dsp:nvSpPr>
        <dsp:cNvPr id="0" name=""/>
        <dsp:cNvSpPr/>
      </dsp:nvSpPr>
      <dsp:spPr>
        <a:xfrm>
          <a:off x="688028" y="0"/>
          <a:ext cx="4032250" cy="40322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C63F1F-A3A1-4B41-B0C0-2E4D93338C05}">
      <dsp:nvSpPr>
        <dsp:cNvPr id="0" name=""/>
        <dsp:cNvSpPr/>
      </dsp:nvSpPr>
      <dsp:spPr>
        <a:xfrm>
          <a:off x="2535114" y="365399"/>
          <a:ext cx="2995629" cy="9571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>
              <a:latin typeface="+mn-lt"/>
            </a:rPr>
            <a:t>Autorizar la oferta pública de valores que se negocian en el Mercado de Capitales. </a:t>
          </a:r>
        </a:p>
      </dsp:txBody>
      <dsp:txXfrm>
        <a:off x="2581837" y="412122"/>
        <a:ext cx="2902183" cy="863685"/>
      </dsp:txXfrm>
    </dsp:sp>
    <dsp:sp modelId="{5C931386-2CEE-4DDC-BE17-D67B32D0ABDD}">
      <dsp:nvSpPr>
        <dsp:cNvPr id="0" name=""/>
        <dsp:cNvSpPr/>
      </dsp:nvSpPr>
      <dsp:spPr>
        <a:xfrm>
          <a:off x="2517029" y="1465999"/>
          <a:ext cx="2995209" cy="9569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Velar por la transparencia del Mercado de Capitales y la correcta formación de precios en los mismos.</a:t>
          </a:r>
          <a:endParaRPr lang="es-AR" sz="1600" kern="1200" dirty="0"/>
        </a:p>
      </dsp:txBody>
      <dsp:txXfrm>
        <a:off x="2563744" y="1512714"/>
        <a:ext cx="2901779" cy="863526"/>
      </dsp:txXfrm>
    </dsp:sp>
    <dsp:sp modelId="{567B1271-F883-483E-BB77-24F739115A8D}">
      <dsp:nvSpPr>
        <dsp:cNvPr id="0" name=""/>
        <dsp:cNvSpPr/>
      </dsp:nvSpPr>
      <dsp:spPr>
        <a:xfrm>
          <a:off x="2517029" y="2526912"/>
          <a:ext cx="2995209" cy="9964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Proteger a los inversores, particularmente a los minoritarios.  </a:t>
          </a:r>
        </a:p>
      </dsp:txBody>
      <dsp:txXfrm>
        <a:off x="2565673" y="2575556"/>
        <a:ext cx="2897921" cy="899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F2791-7C75-4D03-9025-5BCC14AD40F9}">
      <dsp:nvSpPr>
        <dsp:cNvPr id="0" name=""/>
        <dsp:cNvSpPr/>
      </dsp:nvSpPr>
      <dsp:spPr>
        <a:xfrm>
          <a:off x="2060640" y="2201333"/>
          <a:ext cx="562115" cy="1045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1057" y="0"/>
              </a:lnTo>
              <a:lnTo>
                <a:pt x="281057" y="1045633"/>
              </a:lnTo>
              <a:lnTo>
                <a:pt x="562115" y="1045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312019" y="2694471"/>
        <a:ext cx="59357" cy="59357"/>
      </dsp:txXfrm>
    </dsp:sp>
    <dsp:sp modelId="{B123B43A-3209-42EC-9AF8-95FA2A631F13}">
      <dsp:nvSpPr>
        <dsp:cNvPr id="0" name=""/>
        <dsp:cNvSpPr/>
      </dsp:nvSpPr>
      <dsp:spPr>
        <a:xfrm>
          <a:off x="2060640" y="2155613"/>
          <a:ext cx="5621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115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327645" y="2187280"/>
        <a:ext cx="28105" cy="28105"/>
      </dsp:txXfrm>
    </dsp:sp>
    <dsp:sp modelId="{599CB3F4-0A71-4BE5-9F75-3602E60BBD2A}">
      <dsp:nvSpPr>
        <dsp:cNvPr id="0" name=""/>
        <dsp:cNvSpPr/>
      </dsp:nvSpPr>
      <dsp:spPr>
        <a:xfrm>
          <a:off x="2060640" y="1155700"/>
          <a:ext cx="562115" cy="1045633"/>
        </a:xfrm>
        <a:custGeom>
          <a:avLst/>
          <a:gdLst/>
          <a:ahLst/>
          <a:cxnLst/>
          <a:rect l="0" t="0" r="0" b="0"/>
          <a:pathLst>
            <a:path>
              <a:moveTo>
                <a:pt x="0" y="1045633"/>
              </a:moveTo>
              <a:lnTo>
                <a:pt x="281057" y="1045633"/>
              </a:lnTo>
              <a:lnTo>
                <a:pt x="281057" y="0"/>
              </a:lnTo>
              <a:lnTo>
                <a:pt x="56211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312019" y="1648838"/>
        <a:ext cx="59357" cy="59357"/>
      </dsp:txXfrm>
    </dsp:sp>
    <dsp:sp modelId="{BD3B4851-6E73-4775-BC96-EB3B9A67808F}">
      <dsp:nvSpPr>
        <dsp:cNvPr id="0" name=""/>
        <dsp:cNvSpPr/>
      </dsp:nvSpPr>
      <dsp:spPr>
        <a:xfrm rot="16200000">
          <a:off x="-558946" y="1783080"/>
          <a:ext cx="4402667" cy="8365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Financiamiento PyMES Industriales Inversoras*</a:t>
          </a:r>
          <a:endParaRPr lang="es-ES" sz="1600" b="1" kern="1200" dirty="0"/>
        </a:p>
      </dsp:txBody>
      <dsp:txXfrm>
        <a:off x="-558946" y="1783080"/>
        <a:ext cx="4402667" cy="836506"/>
      </dsp:txXfrm>
    </dsp:sp>
    <dsp:sp modelId="{D8B0C788-6C97-4212-8280-435119C3B70D}">
      <dsp:nvSpPr>
        <dsp:cNvPr id="0" name=""/>
        <dsp:cNvSpPr/>
      </dsp:nvSpPr>
      <dsp:spPr>
        <a:xfrm>
          <a:off x="2622756" y="737446"/>
          <a:ext cx="2743742" cy="8365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b="1" kern="1200" dirty="0" smtClean="0"/>
            <a:t>55%</a:t>
          </a:r>
          <a:r>
            <a:rPr lang="es-ES" sz="2400" kern="1200" dirty="0" smtClean="0"/>
            <a:t>  </a:t>
          </a:r>
          <a:r>
            <a:rPr lang="es-ES" sz="1600" b="1" kern="1200" dirty="0" smtClean="0"/>
            <a:t>Recursos Propios</a:t>
          </a:r>
          <a:endParaRPr lang="es-ES" sz="1600" b="1" kern="1200" dirty="0"/>
        </a:p>
      </dsp:txBody>
      <dsp:txXfrm>
        <a:off x="2622756" y="737446"/>
        <a:ext cx="2743742" cy="836506"/>
      </dsp:txXfrm>
    </dsp:sp>
    <dsp:sp modelId="{AD666E10-D1BC-4CF1-81C1-BEBC9124512D}">
      <dsp:nvSpPr>
        <dsp:cNvPr id="0" name=""/>
        <dsp:cNvSpPr/>
      </dsp:nvSpPr>
      <dsp:spPr>
        <a:xfrm>
          <a:off x="2622756" y="1783080"/>
          <a:ext cx="2743742" cy="8365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35%</a:t>
          </a:r>
          <a:r>
            <a:rPr lang="es-ES" sz="2100" b="1" kern="1200" dirty="0" smtClean="0"/>
            <a:t>  </a:t>
          </a:r>
          <a:r>
            <a:rPr lang="es-ES" sz="1600" b="1" kern="1200" dirty="0" smtClean="0"/>
            <a:t>Bancos</a:t>
          </a:r>
          <a:endParaRPr lang="es-ES" sz="1600" b="1" kern="1200" dirty="0"/>
        </a:p>
      </dsp:txBody>
      <dsp:txXfrm>
        <a:off x="2622756" y="1783080"/>
        <a:ext cx="2743742" cy="836506"/>
      </dsp:txXfrm>
    </dsp:sp>
    <dsp:sp modelId="{9F903C86-64C2-424F-9A80-1CF8A975348A}">
      <dsp:nvSpPr>
        <dsp:cNvPr id="0" name=""/>
        <dsp:cNvSpPr/>
      </dsp:nvSpPr>
      <dsp:spPr>
        <a:xfrm>
          <a:off x="2622756" y="2828713"/>
          <a:ext cx="2743742" cy="8365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/>
            <a:t>10%</a:t>
          </a:r>
          <a:r>
            <a:rPr lang="es-ES" sz="1600" b="1" kern="1200" dirty="0" smtClean="0"/>
            <a:t>  Programas Públicos – Proveedores - Clientes</a:t>
          </a:r>
          <a:endParaRPr lang="es-ES" sz="1600" b="1" kern="1200" dirty="0"/>
        </a:p>
      </dsp:txBody>
      <dsp:txXfrm>
        <a:off x="2622756" y="2828713"/>
        <a:ext cx="2743742" cy="8365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8C5EC-CDF3-4567-A273-FC522818F484}">
      <dsp:nvSpPr>
        <dsp:cNvPr id="0" name=""/>
        <dsp:cNvSpPr/>
      </dsp:nvSpPr>
      <dsp:spPr>
        <a:xfrm>
          <a:off x="0" y="0"/>
          <a:ext cx="2052062" cy="205206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E911541-6C76-4652-9F8A-FF8E584D97C3}">
      <dsp:nvSpPr>
        <dsp:cNvPr id="0" name=""/>
        <dsp:cNvSpPr/>
      </dsp:nvSpPr>
      <dsp:spPr>
        <a:xfrm>
          <a:off x="1026031" y="0"/>
          <a:ext cx="3978606" cy="2052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800" b="1" kern="1200" dirty="0" smtClean="0"/>
        </a:p>
      </dsp:txBody>
      <dsp:txXfrm>
        <a:off x="1026031" y="0"/>
        <a:ext cx="3978606" cy="615620"/>
      </dsp:txXfrm>
    </dsp:sp>
    <dsp:sp modelId="{56278966-C19C-4FBB-873C-7A977763A784}">
      <dsp:nvSpPr>
        <dsp:cNvPr id="0" name=""/>
        <dsp:cNvSpPr/>
      </dsp:nvSpPr>
      <dsp:spPr>
        <a:xfrm>
          <a:off x="359111" y="615620"/>
          <a:ext cx="1333839" cy="133383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33D8E80-CA98-44C6-8B27-6DDD6021E7AD}">
      <dsp:nvSpPr>
        <dsp:cNvPr id="0" name=""/>
        <dsp:cNvSpPr/>
      </dsp:nvSpPr>
      <dsp:spPr>
        <a:xfrm>
          <a:off x="1026031" y="615620"/>
          <a:ext cx="3978606" cy="13338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800" kern="1200" dirty="0"/>
        </a:p>
      </dsp:txBody>
      <dsp:txXfrm>
        <a:off x="1026031" y="615620"/>
        <a:ext cx="3978606" cy="615618"/>
      </dsp:txXfrm>
    </dsp:sp>
    <dsp:sp modelId="{DC03C5E0-A6AF-4CA7-9B56-F276339F8182}">
      <dsp:nvSpPr>
        <dsp:cNvPr id="0" name=""/>
        <dsp:cNvSpPr/>
      </dsp:nvSpPr>
      <dsp:spPr>
        <a:xfrm>
          <a:off x="718222" y="1231238"/>
          <a:ext cx="615618" cy="61561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7D859A5-7224-442B-A90A-FACD236F9893}">
      <dsp:nvSpPr>
        <dsp:cNvPr id="0" name=""/>
        <dsp:cNvSpPr/>
      </dsp:nvSpPr>
      <dsp:spPr>
        <a:xfrm>
          <a:off x="1026031" y="1237305"/>
          <a:ext cx="3978606" cy="755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 </a:t>
          </a:r>
          <a:endParaRPr lang="es-AR" sz="1600" kern="1200" dirty="0"/>
        </a:p>
      </dsp:txBody>
      <dsp:txXfrm>
        <a:off x="1026031" y="1237305"/>
        <a:ext cx="3978606" cy="7558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3AF70-17C4-4FA3-9A25-D46B39CBFFC1}">
      <dsp:nvSpPr>
        <dsp:cNvPr id="0" name=""/>
        <dsp:cNvSpPr/>
      </dsp:nvSpPr>
      <dsp:spPr>
        <a:xfrm>
          <a:off x="1100666" y="0"/>
          <a:ext cx="4402667" cy="440266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EED2A8-7B8D-4D0C-B117-2F6682E338F3}">
      <dsp:nvSpPr>
        <dsp:cNvPr id="0" name=""/>
        <dsp:cNvSpPr/>
      </dsp:nvSpPr>
      <dsp:spPr>
        <a:xfrm>
          <a:off x="1518919" y="418253"/>
          <a:ext cx="1717040" cy="171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ON AVALADA</a:t>
          </a:r>
          <a:endParaRPr lang="es-ES" sz="2000" b="1" kern="1200" dirty="0"/>
        </a:p>
      </dsp:txBody>
      <dsp:txXfrm>
        <a:off x="1602738" y="502072"/>
        <a:ext cx="1549402" cy="1549402"/>
      </dsp:txXfrm>
    </dsp:sp>
    <dsp:sp modelId="{C02818F7-2888-4CED-A36D-E8B6405204C0}">
      <dsp:nvSpPr>
        <dsp:cNvPr id="0" name=""/>
        <dsp:cNvSpPr/>
      </dsp:nvSpPr>
      <dsp:spPr>
        <a:xfrm>
          <a:off x="3368040" y="418253"/>
          <a:ext cx="1717040" cy="171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Actas y Prospectos Proforma</a:t>
          </a:r>
          <a:endParaRPr lang="es-ES" sz="2000" b="1" kern="1200" dirty="0"/>
        </a:p>
      </dsp:txBody>
      <dsp:txXfrm>
        <a:off x="3451859" y="502072"/>
        <a:ext cx="1549402" cy="1549402"/>
      </dsp:txXfrm>
    </dsp:sp>
    <dsp:sp modelId="{8AA72DB4-352C-4F46-A3F3-727CB7D63976}">
      <dsp:nvSpPr>
        <dsp:cNvPr id="0" name=""/>
        <dsp:cNvSpPr/>
      </dsp:nvSpPr>
      <dsp:spPr>
        <a:xfrm>
          <a:off x="1518919" y="2267373"/>
          <a:ext cx="1717040" cy="171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ON SRL</a:t>
          </a:r>
          <a:endParaRPr lang="es-ES" sz="2000" b="1" kern="1200" dirty="0"/>
        </a:p>
      </dsp:txBody>
      <dsp:txXfrm>
        <a:off x="1602738" y="2351192"/>
        <a:ext cx="1549402" cy="1549402"/>
      </dsp:txXfrm>
    </dsp:sp>
    <dsp:sp modelId="{F0C5BB5E-090E-4BC3-B45F-1896F83F5916}">
      <dsp:nvSpPr>
        <dsp:cNvPr id="0" name=""/>
        <dsp:cNvSpPr/>
      </dsp:nvSpPr>
      <dsp:spPr>
        <a:xfrm>
          <a:off x="3368040" y="2267373"/>
          <a:ext cx="1717040" cy="171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BICE para financiar ON PyME</a:t>
          </a:r>
          <a:endParaRPr lang="es-ES" sz="2000" b="1" kern="1200" dirty="0"/>
        </a:p>
      </dsp:txBody>
      <dsp:txXfrm>
        <a:off x="3451859" y="2351192"/>
        <a:ext cx="1549402" cy="15494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72BC4-44A7-47B9-9E64-5599C1B6CDEA}">
      <dsp:nvSpPr>
        <dsp:cNvPr id="0" name=""/>
        <dsp:cNvSpPr/>
      </dsp:nvSpPr>
      <dsp:spPr>
        <a:xfrm>
          <a:off x="0" y="0"/>
          <a:ext cx="6064250" cy="14524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/>
            <a:t>SICOM S.A. (Jujuy)</a:t>
          </a:r>
          <a:r>
            <a:rPr lang="es-ES" sz="1500" b="0" kern="1200" dirty="0" smtClean="0"/>
            <a:t> </a:t>
          </a:r>
          <a:endParaRPr lang="es-ES" sz="1900" b="1" kern="1200" dirty="0" smtClean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0" kern="1200" dirty="0" smtClean="0"/>
            <a:t> </a:t>
          </a:r>
          <a:r>
            <a:rPr lang="es-ES" sz="1600" b="0" kern="1200" dirty="0" smtClean="0"/>
            <a:t>Construcción e Infraestructura</a:t>
          </a:r>
          <a:endParaRPr lang="es-ES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0" kern="1200" dirty="0" smtClean="0"/>
            <a:t>Casi $250 MM entre ONs y FF entre los años 2008 y 2016.</a:t>
          </a:r>
          <a:r>
            <a:rPr lang="es-ES" sz="1500" b="0" kern="1200" dirty="0" smtClean="0"/>
            <a:t> </a:t>
          </a:r>
          <a:endParaRPr lang="es-ES" sz="1500" b="0" kern="1200" dirty="0"/>
        </a:p>
      </dsp:txBody>
      <dsp:txXfrm>
        <a:off x="1346483" y="0"/>
        <a:ext cx="4717766" cy="1452409"/>
      </dsp:txXfrm>
    </dsp:sp>
    <dsp:sp modelId="{F3CD80AB-2C7B-4126-98A4-209E206006A0}">
      <dsp:nvSpPr>
        <dsp:cNvPr id="0" name=""/>
        <dsp:cNvSpPr/>
      </dsp:nvSpPr>
      <dsp:spPr>
        <a:xfrm>
          <a:off x="133633" y="191670"/>
          <a:ext cx="1212850" cy="106906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2F6C221-D8EF-4499-AE78-4D4AE89790C2}">
      <dsp:nvSpPr>
        <dsp:cNvPr id="0" name=""/>
        <dsp:cNvSpPr/>
      </dsp:nvSpPr>
      <dsp:spPr>
        <a:xfrm>
          <a:off x="0" y="1586042"/>
          <a:ext cx="6064250" cy="1336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/>
            <a:t>REGIONAL TRADE S.A. (Santa Fe)</a:t>
          </a:r>
          <a:endParaRPr lang="es-ES" sz="19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0" kern="1200" dirty="0" smtClean="0"/>
            <a:t>Dueña de las marcas “Fresita” y “Bahía”. </a:t>
          </a:r>
          <a:endParaRPr lang="es-ES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0" kern="1200" dirty="0" smtClean="0"/>
            <a:t>$75 MM en ONs entre los años 2006 y 2016. </a:t>
          </a:r>
          <a:endParaRPr lang="es-ES" sz="1600" b="0" kern="1200" dirty="0"/>
        </a:p>
      </dsp:txBody>
      <dsp:txXfrm>
        <a:off x="1346483" y="1586042"/>
        <a:ext cx="4717766" cy="1336335"/>
      </dsp:txXfrm>
    </dsp:sp>
    <dsp:sp modelId="{0AB85B5B-7578-41ED-8D27-6F7441DDF5D5}">
      <dsp:nvSpPr>
        <dsp:cNvPr id="0" name=""/>
        <dsp:cNvSpPr/>
      </dsp:nvSpPr>
      <dsp:spPr>
        <a:xfrm>
          <a:off x="82827" y="1719676"/>
          <a:ext cx="1212850" cy="106906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0A6F4EA-70E9-4356-883C-4908CBAC3201}">
      <dsp:nvSpPr>
        <dsp:cNvPr id="0" name=""/>
        <dsp:cNvSpPr/>
      </dsp:nvSpPr>
      <dsp:spPr>
        <a:xfrm>
          <a:off x="0" y="3056011"/>
          <a:ext cx="6064250" cy="1336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  </a:t>
          </a:r>
          <a:r>
            <a:rPr lang="es-ES" sz="1900" b="1" kern="1200" dirty="0" smtClean="0"/>
            <a:t>DULCOR S.A. (Córdoba)</a:t>
          </a:r>
          <a:endParaRPr lang="es-ES" sz="19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0" kern="1200" dirty="0" smtClean="0"/>
            <a:t>Exporta a 25 países y emplea a más de 1000 personas. </a:t>
          </a:r>
          <a:endParaRPr lang="es-ES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0" kern="1200" dirty="0" smtClean="0"/>
            <a:t>Financió su crecimiento emitiendo desde CPD (+ 550 MM) hasta ONs. </a:t>
          </a:r>
          <a:endParaRPr lang="es-ES" sz="1600" b="0" kern="1200" dirty="0"/>
        </a:p>
      </dsp:txBody>
      <dsp:txXfrm>
        <a:off x="1346483" y="3056011"/>
        <a:ext cx="4717766" cy="1336335"/>
      </dsp:txXfrm>
    </dsp:sp>
    <dsp:sp modelId="{CADB7A35-E800-4CC5-86B1-DE8C8F35C2F5}">
      <dsp:nvSpPr>
        <dsp:cNvPr id="0" name=""/>
        <dsp:cNvSpPr/>
      </dsp:nvSpPr>
      <dsp:spPr>
        <a:xfrm>
          <a:off x="94118" y="3133117"/>
          <a:ext cx="1356863" cy="11821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0.59924</cdr:x>
      <cdr:y>0.11407</cdr:y>
    </cdr:from>
    <cdr:to>
      <cdr:x>0.693</cdr:x>
      <cdr:y>0.1837</cdr:y>
    </cdr:to>
    <cdr:sp macro="" textlink="">
      <cdr:nvSpPr>
        <cdr:cNvPr id="2" name="3 CuadroTexto"/>
        <cdr:cNvSpPr txBox="1"/>
      </cdr:nvSpPr>
      <cdr:spPr>
        <a:xfrm xmlns:a="http://schemas.openxmlformats.org/drawingml/2006/main">
          <a:off x="4782778" y="504160"/>
          <a:ext cx="74830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400" b="1" dirty="0">
              <a:solidFill>
                <a:schemeClr val="accent1">
                  <a:lumMod val="75000"/>
                </a:schemeClr>
              </a:solidFill>
            </a:rPr>
            <a:t>$19.144</a:t>
          </a:r>
        </a:p>
      </cdr:txBody>
    </cdr:sp>
  </cdr:relSizeAnchor>
  <cdr:relSizeAnchor xmlns:cdr="http://schemas.openxmlformats.org/drawingml/2006/chartDrawing">
    <cdr:from>
      <cdr:x>0.31577</cdr:x>
      <cdr:y>0.14835</cdr:y>
    </cdr:from>
    <cdr:to>
      <cdr:x>0.5934</cdr:x>
      <cdr:y>0.36748</cdr:y>
    </cdr:to>
    <cdr:sp macro="" textlink="">
      <cdr:nvSpPr>
        <cdr:cNvPr id="3" name="2 Forma libre"/>
        <cdr:cNvSpPr/>
      </cdr:nvSpPr>
      <cdr:spPr>
        <a:xfrm xmlns:a="http://schemas.openxmlformats.org/drawingml/2006/main">
          <a:off x="2520280" y="655675"/>
          <a:ext cx="2215854" cy="968534"/>
        </a:xfrm>
        <a:custGeom xmlns:a="http://schemas.openxmlformats.org/drawingml/2006/main">
          <a:avLst/>
          <a:gdLst>
            <a:gd name="connsiteX0" fmla="*/ 0 w 2057400"/>
            <a:gd name="connsiteY0" fmla="*/ 1933575 h 1933575"/>
            <a:gd name="connsiteX1" fmla="*/ 723900 w 2057400"/>
            <a:gd name="connsiteY1" fmla="*/ 438150 h 1933575"/>
            <a:gd name="connsiteX2" fmla="*/ 2057400 w 2057400"/>
            <a:gd name="connsiteY2" fmla="*/ 0 h 19335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2057400" h="1933575">
              <a:moveTo>
                <a:pt x="0" y="1933575"/>
              </a:moveTo>
              <a:cubicBezTo>
                <a:pt x="190500" y="1346993"/>
                <a:pt x="381000" y="760412"/>
                <a:pt x="723900" y="438150"/>
              </a:cubicBezTo>
              <a:cubicBezTo>
                <a:pt x="1066800" y="115888"/>
                <a:pt x="1562100" y="57944"/>
                <a:pt x="2057400" y="0"/>
              </a:cubicBezTo>
            </a:path>
          </a:pathLst>
        </a:custGeom>
        <a:noFill xmlns:a="http://schemas.openxmlformats.org/drawingml/2006/main"/>
        <a:ln xmlns:a="http://schemas.openxmlformats.org/drawingml/2006/main" w="41275">
          <a:solidFill>
            <a:schemeClr val="accent1"/>
          </a:solidFill>
          <a:prstDash val="sysDash"/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AR"/>
        </a:p>
      </cdr:txBody>
    </cdr:sp>
  </cdr:relSizeAnchor>
  <cdr:relSizeAnchor xmlns:cdr="http://schemas.openxmlformats.org/drawingml/2006/chartDrawing">
    <cdr:from>
      <cdr:x>0.34562</cdr:x>
      <cdr:y>0.10746</cdr:y>
    </cdr:from>
    <cdr:to>
      <cdr:x>0.4286</cdr:x>
      <cdr:y>0.18406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2758559" y="474977"/>
          <a:ext cx="66229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600" b="1" dirty="0">
              <a:solidFill>
                <a:schemeClr val="accent1"/>
              </a:solidFill>
            </a:rPr>
            <a:t>+</a:t>
          </a:r>
          <a:r>
            <a:rPr lang="es-AR" sz="1600" b="1" baseline="0" dirty="0">
              <a:solidFill>
                <a:schemeClr val="accent1"/>
              </a:solidFill>
            </a:rPr>
            <a:t> 55%</a:t>
          </a:r>
          <a:endParaRPr lang="es-AR" sz="1600" b="1" dirty="0">
            <a:solidFill>
              <a:schemeClr val="accent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9C5266-EA23-45E2-A872-08B74D42088D}" type="datetimeFigureOut">
              <a:rPr lang="es-AR" smtClean="0"/>
              <a:t>20/04/2017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4047C2-8DC2-4835-A3E8-826090A40D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76413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3333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7-03-01T21:19:57.2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72E6231-A1C7-4CA6-B91F-C2CBFB232649}" emma:medium="tactile" emma:mode="ink">
          <msink:context xmlns:msink="http://schemas.microsoft.com/ink/2010/main" type="inkDrawing" rotatedBoundingBox="8718,9370 12203,9659 11999,12125 8514,11836" hotPoints="12102,10818 10183,11834 8512,10448 10430,9432" semanticType="enclosure" shapeName="Ellipse"/>
        </emma:interpretation>
      </emma:emma>
    </inkml:annotationXML>
    <inkml:trace contextRef="#ctx0" brushRef="#br0">2188 4 0,'-71'0'124,"35"0"-124,-36 0 16,1 0-16,-1 0 16,36 0-16,36 0 15,-35 0-15,-1 0 16,0 0-16,-35 0 15,35 0-15,36 0 16,-72 0 0,1 0-16,-37 0 0,73 0 15,-37 36-15,72-36 16,-36 0-16,0 0 15,1 0 1,-1 35 0,-36 1-16,37-36 15,-109 36-15,144 0 16,-71-1-1,35-35-15,0 0 16,1 0-16,-1 36 16,0 0-16,-35-36 15,35 72-15,-36-37 16,36-35-16,1 36 15,35 36-15,-36-72 16,0 71-16,0-71 16,36 72-16,-71-36 15,35-1-15,36 1 16,-36 0-16,0 71 15,36-107-15,-35 36 16,-1 35-16,36-35 16,0 36-1,0-36-15,0 35 16,0-35-16,0 0 15,0 35-15,0-35 16,0 36-16,0-1 16,71 1-16,1 71 15,35-72-15,-35-35 16,-1 71-16,73-35 15,-73 0 1,72-1-16,-71-35 16,-1 0-16,37-1 15,-37 1-15,1-36 16,-37 36-16,37 0 15,-36-36-15,0 0 16,35 0-16,1 0 16,-1 0-16,-35 0 15,36 0-15,-1 0 16,36 0-16,-107 0 15,72 0-15,-36 0 16,0 0-16,-1 0 16,-35 0-16,36 0 15,0 0-15,35 0 16,-35 0-16,71 0 15,-35-36-15,-36 0 16,35 36-16,1 0 16,-72 0-16,71-36 15,1 1-15,-72 35 16,36-36-1,0 36-15,-1 0 16,1-36-16,36 0 0,-72 1 16,71-1-16,-35-36 15,0 72-15,35-71 16,-35 35-1,0 0 1,35-35 31,-71 71-32,36-72 1,0 36-16,35-35 16,-35 35-16,-36 0 15,36-35-15,-36-1 16,0 36-1,0-35-15,0 71 16,0-36-16,0-36 16,0 37-16,0-37 15,0 36-15,0 0 16,0 1-16,0-37 15,-36 36-15,36 1 16,-36-1-16,36 36 16,-35-72-16,35 72 15,-36-71 1,-36-1-1,72 72 1,-35-71 0,35 71-16,0-36 15,-108-36-15,108 37 16,-35-1-16,35 36 31,-36-36-31,0 0 109,-36 36-93,72-36-16,-35 36 15,35 0-15,-72 0 16,72-35 0,-36 35-1,-35-36-15,71 36 16,-72-36 77,1 0-77,35 36 0,36 0-16,-36 0 93,0 0-93,1 0 16,-37 0-16,0-35 15,72-1-15,-35 36 16,35 0 234,-36 0-126,0 0-92,0 0-1,36 0-31,-35 0 47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3333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7-04-07T16:04:23.9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FAED557-7E27-4428-88CB-95DFDB091DB2}" emma:medium="tactile" emma:mode="ink">
          <msink:context xmlns:msink="http://schemas.microsoft.com/ink/2010/main" type="writingRegion" rotatedBoundingBox="12151,12068 8581,11929 8677,9462 12247,9601"/>
        </emma:interpretation>
      </emma:emma>
    </inkml:annotationXML>
    <inkml:traceGroup>
      <inkml:annotationXML>
        <emma:emma xmlns:emma="http://www.w3.org/2003/04/emma" version="1.0">
          <emma:interpretation id="{A2EBBECE-E9A3-4126-A9BF-F035B3F5327A}" emma:medium="tactile" emma:mode="ink">
            <msink:context xmlns:msink="http://schemas.microsoft.com/ink/2010/main" type="paragraph" rotatedBoundingBox="12151,12068 8581,11929 8677,9462 12247,96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659EE8-5DAD-4CA6-9E8B-1B85A90E0FBB}" emma:medium="tactile" emma:mode="ink">
              <msink:context xmlns:msink="http://schemas.microsoft.com/ink/2010/main" type="line" rotatedBoundingBox="12151,12068 8581,11929 8677,9462 12247,9601"/>
            </emma:interpretation>
          </emma:emma>
        </inkml:annotationXML>
        <inkml:traceGroup>
          <inkml:annotationXML>
            <emma:emma xmlns:emma="http://www.w3.org/2003/04/emma" version="1.0">
              <emma:interpretation id="{4FF86B43-2607-4E38-8F98-4D3AA58C4B7B}" emma:medium="tactile" emma:mode="ink">
                <msink:context xmlns:msink="http://schemas.microsoft.com/ink/2010/main" type="inkWord" rotatedBoundingBox="12151,12068 8581,11929 8677,9462 12247,9601"/>
              </emma:interpretation>
              <emma:one-of disjunction-type="recognition" id="oneOf0">
                <emma:interpretation id="interp0" emma:lang="" emma:confidence="0">
                  <emma:literal>o</emma:literal>
                </emma:interpretation>
                <emma:interpretation id="interp1" emma:lang="" emma:confidence="0">
                  <emma:literal>O</emma:literal>
                </emma:interpretation>
                <emma:interpretation id="interp2" emma:lang="" emma:confidence="0">
                  <emma:literal>°</emma:literal>
                </emma:interpretation>
                <emma:interpretation id="interp3" emma:lang="" emma:confidence="0">
                  <emma:literal>0</emma:literal>
                </emma:interpretation>
                <emma:interpretation id="interp4" emma:lang="" emma:confidence="0">
                  <emma:literal>º</emma:literal>
                </emma:interpretation>
              </emma:one-of>
            </emma:emma>
          </inkml:annotationXML>
          <inkml:trace contextRef="#ctx0" brushRef="#br0">937 219 0,'0'0'250,"-36"0"-250,0 36 16,36-36 46,-35 0-46,35 36-1,-36-36 1,-36 0-1,37 0 1,35 0 0,-36 0-1,-36 36-15,72-36 63,-71 0-63,35 0 31,0 71-16,0-71 1,36 0 0,-35 0-1,-1 0 48,36 36-17,-36-36-30,0 36 31,36-36-32,-35 36-15,35-36 47,0 35-16,-36 1 47,36 0-46,0-36-32,0 36 46,0 0-14,0-1-17,0-35 63,-36 36-78,36 0 78,-36 0-62,36-36 15,0 71 31,-36-35-15,1 0-16,35-36-15,0 35 78,0 1-79,0 0 63,0-36-47,0 36-15,0 0 15,0-1 0,0-35-15,0 36 62,0 0 16,0 0-63,0-36-16,0 35 95,-36 1-110,36 0 46,0-36 48,0 36 0,0 0-63,0-36 47,0 35-16,0 1-31,0 0 1,0-36-1,0 36-16,0-1 32,0-35-31,36 36-1,-1-36 95,-35 36 264,36 0-265,-36-36-93,36 0-16,0 36 109,-36-36-62,36 35 31,-36-35-16,35 36 94,-35 0-140,36-36 15,0 36 0,0-36 32,-36 35-1,35 1-46,1-36 30,-36 0-30,36 36 15,-36-36 32,36 36-1,0 0-62,-36-36 94,35 0-79,-35 0 63,72 35-47,-72-35 47,36 0 0,-36 0 0,35 36-78,1-36 78,-36 36 0,36 0-15,-36-36 311,36 0-327,-1 0-31,1 0 46,-36 0 344,36 0-391,0 0 1,0 0 15,-36 0 0,35 35-15,-35-35 46,36 0-31,0 36-31,-36-36 47,36 0 0,-1 36-16,1-36-15,-36 0-1,36 0 32,0 36-31,0-36-1,-36 0 63,35 35-62,-35-35 93,36 0-78,-36 0 1,36 0 14,0 0 64,-1 0-95,-35 0 94,36 0-93,0 0 0,0 0-1,-36 0 63,36 0 0,-1 0 16,1 0-79,-36 0 157,36 0-156,0 0 498,-1 0-498,-35 0 0,36 0 46,0 0 16,0 0-62,-36 0 15,36 0 0,-1 0 0,1 0-31,-36 0 47,36 0 0,0 0 390,-1 0-375,-35 0 0,36 0-62,0 0 47,0 0 640,-36 0-687,71 0 15,-35 0 1,-36 0 31,72 0-32,-37 0 1,1 0-16,-36 0 125,72 0-125,-37 0 15,-35 0-15,72-35 94,-36-1-63,-36 36 31,71 0-30,-35-36-17,0 36 16,-36-36 16,36 1-16,-36 35-15,35-36 0,1 36 93,-36-36-94,36 36 17,-36-36-32,0 36 140,36-35-46,0-1-79,-36 0 94,35 0-93,1 36 31,0-36 15,-36 1-46,36-1 15,-1 36 63,1-36-48,-36 0 1,36 1 16,-36-1-48,36 36 1,-1-36 109,-35 36-125,36-72 15,-36 72 126,36-71-95,-36 35 48,36 36-78,-36-71 62,0 71-47,0-36 0,0 36 63,0-72-79,71 36 16,-71 1 313,0-1-329,0 36 48,0-36 124,0 0-187,0 1 140,-35 35-124,-1-36 124,36 36 1,-36-36-141,36 0 124,0 36-14,0-71-79,0 35 78,0 0-78,0 36 0,0-36 16,0 1 16,0-1 436,0 36-452,0-36-32,0 36 1,0-36 62,-36 36 47,0-35 327,1-1-374,35 36 421,-36-36-358,0 0-32,0 0-94,1 36 32,35-35-31,0-1-16,-36 0 296,36 36 1,-72-36 15,72 1-250,-35 35 266,35-36-188,-72 36-31,72-36 188,-72 0-17,72 36-124,-35-36-140,-1 36-16,0 0 16,36 0-1,-36 0 266,36-35-265,0 35 15,-35-36-16,35 36 1,-36 0 15,0-36 0,0 36-15,0 0 15,-35-36 235,35 36-251,36 0 126,-36 0-126,1-35 16,-1 35-31,36 0 16,-36-36-16,-71 36 16,107 0-1,-72 0 297,1 0-296,35 0-1,0 0 1,36 0 109,-36 0-94,1 0-31,35 0 62,-72 0 32,36 0-94,0 0 31,36 0 78,-35 0-93,-1 0-16,0 0 31,36 0 47,-36 0-47,1 0-15,-1 0 218,36 0-218,-36 0-16,0 0 15,0 0-15,36 0 47,-35 0-16,-1 0-15,0 36 77,36-36-61,-36 0-17,36 0 16,-35 0 47,35 0-78,-36 0 32,0 0-17,36 35-15,-36-35 234,0 0-218,1 36-16,-1-36 31,0 0 47,36 36-62,-36-36-16,-35 0 15,35 0-15,0 0 16,0 0 15,36 0 328,-71 36-359,71-36 78,0 35-63,-36-35 63,36 36-31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01AC1B-FDC4-4F6A-96FA-9341098CE139}" type="datetimeFigureOut">
              <a:rPr lang="es-AR" smtClean="0"/>
              <a:t>20/04/2017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7EFC3B-DF17-4185-93D2-B75A9F15DD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0590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ratu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37A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2"/>
          </p:nvPr>
        </p:nvSpPr>
        <p:spPr bwMode="white">
          <a:xfrm>
            <a:off x="2864768" y="4221088"/>
            <a:ext cx="4176712" cy="40011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000" b="1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lvl="0" algn="ctr"/>
            <a:r>
              <a:rPr lang="es-ES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Editar el estilo de texto del patrón</a:t>
            </a:r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 bwMode="white">
          <a:xfrm>
            <a:off x="681161" y="2103437"/>
            <a:ext cx="8543925" cy="1200329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 bwMode="white">
          <a:xfrm>
            <a:off x="5889104" y="260648"/>
            <a:ext cx="3743325" cy="360363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15723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 userDrawn="1"/>
        </p:nvSpPr>
        <p:spPr>
          <a:xfrm>
            <a:off x="7041232" y="6582406"/>
            <a:ext cx="12481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12A2081-BC32-4BC8-AF46-5A08CB1273D5}" type="slidenum">
              <a:rPr lang="es-AR" sz="1000" smtClean="0"/>
              <a:t>‹Nº›</a:t>
            </a:fld>
            <a:endParaRPr lang="es-AR" sz="1000" dirty="0"/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921" y="6543569"/>
            <a:ext cx="1644280" cy="285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12" name="11 Conector recto"/>
          <p:cNvCxnSpPr/>
          <p:nvPr userDrawn="1"/>
        </p:nvCxnSpPr>
        <p:spPr bwMode="auto">
          <a:xfrm>
            <a:off x="-11206" y="6570682"/>
            <a:ext cx="990186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37AB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8 Título"/>
          <p:cNvSpPr>
            <a:spLocks noGrp="1" noChangeAspect="1"/>
          </p:cNvSpPr>
          <p:nvPr>
            <p:ph type="title" hasCustomPrompt="1"/>
          </p:nvPr>
        </p:nvSpPr>
        <p:spPr bwMode="gray">
          <a:xfrm>
            <a:off x="0" y="0"/>
            <a:ext cx="9905998" cy="504056"/>
          </a:xfrm>
          <a:prstGeom prst="rect">
            <a:avLst/>
          </a:prstGeom>
          <a:solidFill>
            <a:srgbClr val="037AC6"/>
          </a:solidFill>
        </p:spPr>
        <p:txBody>
          <a:bodyPr anchor="ctr"/>
          <a:lstStyle>
            <a:lvl1pPr algn="l"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56143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921" y="6543569"/>
            <a:ext cx="1644280" cy="285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12" name="11 Conector recto"/>
          <p:cNvCxnSpPr/>
          <p:nvPr userDrawn="1"/>
        </p:nvCxnSpPr>
        <p:spPr bwMode="auto">
          <a:xfrm>
            <a:off x="-11206" y="6570682"/>
            <a:ext cx="990186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37AB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5 CuadroTexto"/>
          <p:cNvSpPr txBox="1"/>
          <p:nvPr userDrawn="1"/>
        </p:nvSpPr>
        <p:spPr>
          <a:xfrm>
            <a:off x="7041232" y="6582406"/>
            <a:ext cx="12481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12A2081-BC32-4BC8-AF46-5A08CB1273D5}" type="slidenum">
              <a:rPr lang="es-AR" sz="1000" smtClean="0"/>
              <a:t>‹Nº›</a:t>
            </a:fld>
            <a:endParaRPr lang="es-AR" sz="1000" dirty="0"/>
          </a:p>
        </p:txBody>
      </p:sp>
      <p:sp>
        <p:nvSpPr>
          <p:cNvPr id="7" name="8 Título"/>
          <p:cNvSpPr>
            <a:spLocks noGrp="1" noChangeAspect="1"/>
          </p:cNvSpPr>
          <p:nvPr>
            <p:ph type="title" hasCustomPrompt="1"/>
          </p:nvPr>
        </p:nvSpPr>
        <p:spPr>
          <a:xfrm>
            <a:off x="0" y="0"/>
            <a:ext cx="9905998" cy="504056"/>
          </a:xfrm>
          <a:prstGeom prst="rect">
            <a:avLst/>
          </a:prstGeom>
          <a:solidFill>
            <a:srgbClr val="037AC6"/>
          </a:solidFill>
        </p:spPr>
        <p:txBody>
          <a:bodyPr anchor="ctr"/>
          <a:lstStyle>
            <a:lvl1pPr algn="l"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1928664" y="1484784"/>
            <a:ext cx="6063779" cy="4032448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0121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37A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848544" y="2780928"/>
            <a:ext cx="8255893" cy="1200329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69927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arrollo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" y="0"/>
            <a:ext cx="9904452" cy="6858000"/>
          </a:xfrm>
          <a:prstGeom prst="rect">
            <a:avLst/>
          </a:prstGeom>
        </p:spPr>
      </p:pic>
      <p:sp>
        <p:nvSpPr>
          <p:cNvPr id="4" name="3 Rectángulo"/>
          <p:cNvSpPr/>
          <p:nvPr userDrawn="1"/>
        </p:nvSpPr>
        <p:spPr>
          <a:xfrm>
            <a:off x="7683303" y="164638"/>
            <a:ext cx="2106234" cy="722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950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483" y="306128"/>
            <a:ext cx="1189003" cy="53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86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52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5" r:id="rId4"/>
    <p:sldLayoutId id="2147483658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customXml" Target="../ink/ink1.xml"/><Relationship Id="rId7" Type="http://schemas.openxmlformats.org/officeDocument/2006/relationships/hyperlink" Target="mailto:financiamiento@cnv.gob.ar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emf"/><Relationship Id="rId9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diagramColors" Target="../diagrams/colors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4.jpg"/><Relationship Id="rId12" Type="http://schemas.openxmlformats.org/officeDocument/2006/relationships/diagramQuickStyle" Target="../diagrams/quickStyle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11" Type="http://schemas.openxmlformats.org/officeDocument/2006/relationships/diagramLayout" Target="../diagrams/layout5.xml"/><Relationship Id="rId5" Type="http://schemas.openxmlformats.org/officeDocument/2006/relationships/diagramColors" Target="../diagrams/colors4.xml"/><Relationship Id="rId10" Type="http://schemas.openxmlformats.org/officeDocument/2006/relationships/diagramData" Target="../diagrams/data5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6.jpeg"/><Relationship Id="rId14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>
          <a:xfrm>
            <a:off x="1784648" y="5877272"/>
            <a:ext cx="5256831" cy="400110"/>
          </a:xfrm>
        </p:spPr>
        <p:txBody>
          <a:bodyPr/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Bahía Blanca, 21 de abril de 2017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1161" y="2103437"/>
            <a:ext cx="8543925" cy="3108543"/>
          </a:xfrm>
        </p:spPr>
        <p:txBody>
          <a:bodyPr/>
          <a:lstStyle/>
          <a:p>
            <a:r>
              <a:rPr lang="es-A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JORNADAS FEDERALES DE ASESORAMIENTO CNV PyMEs</a:t>
            </a: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FINANCIAR EL DESARROLLO DE TU EMPRESA EN EL MERCADO DE CAPITALES?</a:t>
            </a:r>
            <a:b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A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3152800" y="260648"/>
            <a:ext cx="6479629" cy="360363"/>
          </a:xfrm>
        </p:spPr>
        <p:txBody>
          <a:bodyPr/>
          <a:lstStyle/>
          <a:p>
            <a:r>
              <a:rPr lang="es-AR" sz="1800" dirty="0" smtClean="0"/>
              <a:t>COMISIÓN NACIONAL DE VALORES DE LA REPÚBLICA ARGENTINA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379710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COMPOSICIÓN DEL FINANCIAMIENTO PYME 2016</a:t>
            </a:r>
            <a:r>
              <a:rPr lang="es-A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A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-71170" y="6594693"/>
            <a:ext cx="3310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IAMC (Instituto Argentino de Mercado de Capitales)</a:t>
            </a:r>
            <a:endParaRPr lang="es-AR" sz="1000" i="1" dirty="0"/>
          </a:p>
        </p:txBody>
      </p:sp>
      <p:graphicFrame>
        <p:nvGraphicFramePr>
          <p:cNvPr id="129" name="2 Gráfico"/>
          <p:cNvGraphicFramePr>
            <a:graphicFrameLocks/>
          </p:cNvGraphicFramePr>
          <p:nvPr/>
        </p:nvGraphicFramePr>
        <p:xfrm>
          <a:off x="962310" y="1958128"/>
          <a:ext cx="7981380" cy="4419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750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 PYME EN MERCADO DE CAPITALES (ANUAL)</a:t>
            </a:r>
            <a:endParaRPr lang="es-A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49" name="Group 32519"/>
          <p:cNvGrpSpPr/>
          <p:nvPr/>
        </p:nvGrpSpPr>
        <p:grpSpPr>
          <a:xfrm>
            <a:off x="841981" y="908720"/>
            <a:ext cx="8143467" cy="5184576"/>
            <a:chOff x="0" y="-45687"/>
            <a:chExt cx="5443935" cy="2558480"/>
          </a:xfrm>
        </p:grpSpPr>
        <p:sp>
          <p:nvSpPr>
            <p:cNvPr id="350" name="Shape 66214"/>
            <p:cNvSpPr/>
            <p:nvPr/>
          </p:nvSpPr>
          <p:spPr>
            <a:xfrm>
              <a:off x="145225" y="1728270"/>
              <a:ext cx="315347" cy="397865"/>
            </a:xfrm>
            <a:custGeom>
              <a:avLst/>
              <a:gdLst/>
              <a:ahLst/>
              <a:cxnLst/>
              <a:rect l="0" t="0" r="0" b="0"/>
              <a:pathLst>
                <a:path w="315347" h="397865">
                  <a:moveTo>
                    <a:pt x="0" y="0"/>
                  </a:moveTo>
                  <a:lnTo>
                    <a:pt x="315347" y="0"/>
                  </a:lnTo>
                  <a:lnTo>
                    <a:pt x="315347" y="397865"/>
                  </a:lnTo>
                  <a:lnTo>
                    <a:pt x="0" y="397865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1" name="Shape 66215"/>
            <p:cNvSpPr/>
            <p:nvPr/>
          </p:nvSpPr>
          <p:spPr>
            <a:xfrm>
              <a:off x="692933" y="1711692"/>
              <a:ext cx="315347" cy="414443"/>
            </a:xfrm>
            <a:custGeom>
              <a:avLst/>
              <a:gdLst/>
              <a:ahLst/>
              <a:cxnLst/>
              <a:rect l="0" t="0" r="0" b="0"/>
              <a:pathLst>
                <a:path w="315347" h="414443">
                  <a:moveTo>
                    <a:pt x="0" y="0"/>
                  </a:moveTo>
                  <a:lnTo>
                    <a:pt x="315347" y="0"/>
                  </a:lnTo>
                  <a:lnTo>
                    <a:pt x="315347" y="414443"/>
                  </a:lnTo>
                  <a:lnTo>
                    <a:pt x="0" y="414443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2" name="Shape 66216"/>
            <p:cNvSpPr/>
            <p:nvPr/>
          </p:nvSpPr>
          <p:spPr>
            <a:xfrm>
              <a:off x="1232342" y="1645382"/>
              <a:ext cx="315347" cy="480754"/>
            </a:xfrm>
            <a:custGeom>
              <a:avLst/>
              <a:gdLst/>
              <a:ahLst/>
              <a:cxnLst/>
              <a:rect l="0" t="0" r="0" b="0"/>
              <a:pathLst>
                <a:path w="315347" h="480754">
                  <a:moveTo>
                    <a:pt x="0" y="0"/>
                  </a:moveTo>
                  <a:lnTo>
                    <a:pt x="315347" y="0"/>
                  </a:lnTo>
                  <a:lnTo>
                    <a:pt x="315347" y="480754"/>
                  </a:lnTo>
                  <a:lnTo>
                    <a:pt x="0" y="480754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3" name="Shape 66217"/>
            <p:cNvSpPr/>
            <p:nvPr/>
          </p:nvSpPr>
          <p:spPr>
            <a:xfrm>
              <a:off x="1771750" y="1512760"/>
              <a:ext cx="315347" cy="613375"/>
            </a:xfrm>
            <a:custGeom>
              <a:avLst/>
              <a:gdLst/>
              <a:ahLst/>
              <a:cxnLst/>
              <a:rect l="0" t="0" r="0" b="0"/>
              <a:pathLst>
                <a:path w="315347" h="613375">
                  <a:moveTo>
                    <a:pt x="0" y="0"/>
                  </a:moveTo>
                  <a:lnTo>
                    <a:pt x="315347" y="0"/>
                  </a:lnTo>
                  <a:lnTo>
                    <a:pt x="315347" y="613375"/>
                  </a:lnTo>
                  <a:lnTo>
                    <a:pt x="0" y="613375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4" name="Shape 66218"/>
            <p:cNvSpPr/>
            <p:nvPr/>
          </p:nvSpPr>
          <p:spPr>
            <a:xfrm>
              <a:off x="2311159" y="1388438"/>
              <a:ext cx="315347" cy="737697"/>
            </a:xfrm>
            <a:custGeom>
              <a:avLst/>
              <a:gdLst/>
              <a:ahLst/>
              <a:cxnLst/>
              <a:rect l="0" t="0" r="0" b="0"/>
              <a:pathLst>
                <a:path w="315347" h="737697">
                  <a:moveTo>
                    <a:pt x="0" y="0"/>
                  </a:moveTo>
                  <a:lnTo>
                    <a:pt x="315347" y="0"/>
                  </a:lnTo>
                  <a:lnTo>
                    <a:pt x="315347" y="737697"/>
                  </a:lnTo>
                  <a:lnTo>
                    <a:pt x="0" y="737697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5" name="Shape 66219"/>
            <p:cNvSpPr/>
            <p:nvPr/>
          </p:nvSpPr>
          <p:spPr>
            <a:xfrm>
              <a:off x="2850568" y="1214372"/>
              <a:ext cx="323645" cy="911763"/>
            </a:xfrm>
            <a:custGeom>
              <a:avLst/>
              <a:gdLst/>
              <a:ahLst/>
              <a:cxnLst/>
              <a:rect l="0" t="0" r="0" b="0"/>
              <a:pathLst>
                <a:path w="323645" h="911763">
                  <a:moveTo>
                    <a:pt x="0" y="0"/>
                  </a:moveTo>
                  <a:lnTo>
                    <a:pt x="323645" y="0"/>
                  </a:lnTo>
                  <a:lnTo>
                    <a:pt x="323645" y="911763"/>
                  </a:lnTo>
                  <a:lnTo>
                    <a:pt x="0" y="911763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6" name="Shape 66220"/>
            <p:cNvSpPr/>
            <p:nvPr/>
          </p:nvSpPr>
          <p:spPr>
            <a:xfrm>
              <a:off x="3398275" y="1007151"/>
              <a:ext cx="315347" cy="1118984"/>
            </a:xfrm>
            <a:custGeom>
              <a:avLst/>
              <a:gdLst/>
              <a:ahLst/>
              <a:cxnLst/>
              <a:rect l="0" t="0" r="0" b="0"/>
              <a:pathLst>
                <a:path w="315347" h="1118984">
                  <a:moveTo>
                    <a:pt x="0" y="0"/>
                  </a:moveTo>
                  <a:lnTo>
                    <a:pt x="315347" y="0"/>
                  </a:lnTo>
                  <a:lnTo>
                    <a:pt x="315347" y="1118984"/>
                  </a:lnTo>
                  <a:lnTo>
                    <a:pt x="0" y="1118984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7" name="Shape 66221"/>
            <p:cNvSpPr/>
            <p:nvPr/>
          </p:nvSpPr>
          <p:spPr>
            <a:xfrm>
              <a:off x="3937684" y="799930"/>
              <a:ext cx="315347" cy="1326206"/>
            </a:xfrm>
            <a:custGeom>
              <a:avLst/>
              <a:gdLst/>
              <a:ahLst/>
              <a:cxnLst/>
              <a:rect l="0" t="0" r="0" b="0"/>
              <a:pathLst>
                <a:path w="315347" h="1326206">
                  <a:moveTo>
                    <a:pt x="0" y="0"/>
                  </a:moveTo>
                  <a:lnTo>
                    <a:pt x="315347" y="0"/>
                  </a:lnTo>
                  <a:lnTo>
                    <a:pt x="315347" y="1326206"/>
                  </a:lnTo>
                  <a:lnTo>
                    <a:pt x="0" y="1326206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8" name="Shape 66222"/>
            <p:cNvSpPr/>
            <p:nvPr/>
          </p:nvSpPr>
          <p:spPr>
            <a:xfrm>
              <a:off x="5016501" y="402065"/>
              <a:ext cx="315347" cy="1724071"/>
            </a:xfrm>
            <a:custGeom>
              <a:avLst/>
              <a:gdLst/>
              <a:ahLst/>
              <a:cxnLst/>
              <a:rect l="0" t="0" r="0" b="0"/>
              <a:pathLst>
                <a:path w="315347" h="1724071">
                  <a:moveTo>
                    <a:pt x="0" y="0"/>
                  </a:moveTo>
                  <a:lnTo>
                    <a:pt x="315347" y="0"/>
                  </a:lnTo>
                  <a:lnTo>
                    <a:pt x="315347" y="1724071"/>
                  </a:lnTo>
                  <a:lnTo>
                    <a:pt x="0" y="1724071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59" name="Shape 66223"/>
            <p:cNvSpPr/>
            <p:nvPr/>
          </p:nvSpPr>
          <p:spPr>
            <a:xfrm>
              <a:off x="4477093" y="377198"/>
              <a:ext cx="315347" cy="1748937"/>
            </a:xfrm>
            <a:custGeom>
              <a:avLst/>
              <a:gdLst/>
              <a:ahLst/>
              <a:cxnLst/>
              <a:rect l="0" t="0" r="0" b="0"/>
              <a:pathLst>
                <a:path w="315347" h="1748937">
                  <a:moveTo>
                    <a:pt x="0" y="0"/>
                  </a:moveTo>
                  <a:lnTo>
                    <a:pt x="315347" y="0"/>
                  </a:lnTo>
                  <a:lnTo>
                    <a:pt x="315347" y="1748937"/>
                  </a:lnTo>
                  <a:lnTo>
                    <a:pt x="0" y="1748937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0" name="Shape 66224"/>
            <p:cNvSpPr/>
            <p:nvPr/>
          </p:nvSpPr>
          <p:spPr>
            <a:xfrm>
              <a:off x="1232342" y="1454738"/>
              <a:ext cx="315347" cy="190644"/>
            </a:xfrm>
            <a:custGeom>
              <a:avLst/>
              <a:gdLst/>
              <a:ahLst/>
              <a:cxnLst/>
              <a:rect l="0" t="0" r="0" b="0"/>
              <a:pathLst>
                <a:path w="315347" h="190644">
                  <a:moveTo>
                    <a:pt x="0" y="0"/>
                  </a:moveTo>
                  <a:lnTo>
                    <a:pt x="315347" y="0"/>
                  </a:lnTo>
                  <a:lnTo>
                    <a:pt x="315347" y="190644"/>
                  </a:lnTo>
                  <a:lnTo>
                    <a:pt x="0" y="190644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1" name="Shape 66225"/>
            <p:cNvSpPr/>
            <p:nvPr/>
          </p:nvSpPr>
          <p:spPr>
            <a:xfrm>
              <a:off x="1771750" y="1396727"/>
              <a:ext cx="315347" cy="116033"/>
            </a:xfrm>
            <a:custGeom>
              <a:avLst/>
              <a:gdLst/>
              <a:ahLst/>
              <a:cxnLst/>
              <a:rect l="0" t="0" r="0" b="0"/>
              <a:pathLst>
                <a:path w="315347" h="116033">
                  <a:moveTo>
                    <a:pt x="0" y="0"/>
                  </a:moveTo>
                  <a:lnTo>
                    <a:pt x="315347" y="0"/>
                  </a:lnTo>
                  <a:lnTo>
                    <a:pt x="315347" y="116033"/>
                  </a:lnTo>
                  <a:lnTo>
                    <a:pt x="0" y="116033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2" name="Shape 66226"/>
            <p:cNvSpPr/>
            <p:nvPr/>
          </p:nvSpPr>
          <p:spPr>
            <a:xfrm>
              <a:off x="145225" y="1371861"/>
              <a:ext cx="315347" cy="356410"/>
            </a:xfrm>
            <a:custGeom>
              <a:avLst/>
              <a:gdLst/>
              <a:ahLst/>
              <a:cxnLst/>
              <a:rect l="0" t="0" r="0" b="0"/>
              <a:pathLst>
                <a:path w="315347" h="356410">
                  <a:moveTo>
                    <a:pt x="0" y="0"/>
                  </a:moveTo>
                  <a:lnTo>
                    <a:pt x="315347" y="0"/>
                  </a:lnTo>
                  <a:lnTo>
                    <a:pt x="315347" y="356410"/>
                  </a:lnTo>
                  <a:lnTo>
                    <a:pt x="0" y="356410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3" name="Shape 66227"/>
            <p:cNvSpPr/>
            <p:nvPr/>
          </p:nvSpPr>
          <p:spPr>
            <a:xfrm>
              <a:off x="692933" y="1363572"/>
              <a:ext cx="315347" cy="348121"/>
            </a:xfrm>
            <a:custGeom>
              <a:avLst/>
              <a:gdLst/>
              <a:ahLst/>
              <a:cxnLst/>
              <a:rect l="0" t="0" r="0" b="0"/>
              <a:pathLst>
                <a:path w="315347" h="348121">
                  <a:moveTo>
                    <a:pt x="0" y="0"/>
                  </a:moveTo>
                  <a:lnTo>
                    <a:pt x="315347" y="0"/>
                  </a:lnTo>
                  <a:lnTo>
                    <a:pt x="315347" y="348121"/>
                  </a:lnTo>
                  <a:lnTo>
                    <a:pt x="0" y="348121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4" name="Shape 66228"/>
            <p:cNvSpPr/>
            <p:nvPr/>
          </p:nvSpPr>
          <p:spPr>
            <a:xfrm>
              <a:off x="2311159" y="1247528"/>
              <a:ext cx="315347" cy="140910"/>
            </a:xfrm>
            <a:custGeom>
              <a:avLst/>
              <a:gdLst/>
              <a:ahLst/>
              <a:cxnLst/>
              <a:rect l="0" t="0" r="0" b="0"/>
              <a:pathLst>
                <a:path w="315347" h="140910">
                  <a:moveTo>
                    <a:pt x="0" y="0"/>
                  </a:moveTo>
                  <a:lnTo>
                    <a:pt x="315347" y="0"/>
                  </a:lnTo>
                  <a:lnTo>
                    <a:pt x="315347" y="140910"/>
                  </a:lnTo>
                  <a:lnTo>
                    <a:pt x="0" y="140910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5" name="Shape 66229"/>
            <p:cNvSpPr/>
            <p:nvPr/>
          </p:nvSpPr>
          <p:spPr>
            <a:xfrm>
              <a:off x="2850568" y="1081751"/>
              <a:ext cx="323645" cy="132622"/>
            </a:xfrm>
            <a:custGeom>
              <a:avLst/>
              <a:gdLst/>
              <a:ahLst/>
              <a:cxnLst/>
              <a:rect l="0" t="0" r="0" b="0"/>
              <a:pathLst>
                <a:path w="323645" h="132622">
                  <a:moveTo>
                    <a:pt x="0" y="0"/>
                  </a:moveTo>
                  <a:lnTo>
                    <a:pt x="323645" y="0"/>
                  </a:lnTo>
                  <a:lnTo>
                    <a:pt x="323645" y="132622"/>
                  </a:lnTo>
                  <a:lnTo>
                    <a:pt x="0" y="132622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6" name="Shape 66230"/>
            <p:cNvSpPr/>
            <p:nvPr/>
          </p:nvSpPr>
          <p:spPr>
            <a:xfrm>
              <a:off x="3398275" y="882818"/>
              <a:ext cx="315347" cy="124333"/>
            </a:xfrm>
            <a:custGeom>
              <a:avLst/>
              <a:gdLst/>
              <a:ahLst/>
              <a:cxnLst/>
              <a:rect l="0" t="0" r="0" b="0"/>
              <a:pathLst>
                <a:path w="315347" h="124333">
                  <a:moveTo>
                    <a:pt x="0" y="0"/>
                  </a:moveTo>
                  <a:lnTo>
                    <a:pt x="315347" y="0"/>
                  </a:lnTo>
                  <a:lnTo>
                    <a:pt x="315347" y="124333"/>
                  </a:lnTo>
                  <a:lnTo>
                    <a:pt x="0" y="124333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7" name="Shape 66231"/>
            <p:cNvSpPr/>
            <p:nvPr/>
          </p:nvSpPr>
          <p:spPr>
            <a:xfrm>
              <a:off x="3937684" y="692174"/>
              <a:ext cx="315347" cy="107755"/>
            </a:xfrm>
            <a:custGeom>
              <a:avLst/>
              <a:gdLst/>
              <a:ahLst/>
              <a:cxnLst/>
              <a:rect l="0" t="0" r="0" b="0"/>
              <a:pathLst>
                <a:path w="315347" h="107755">
                  <a:moveTo>
                    <a:pt x="0" y="0"/>
                  </a:moveTo>
                  <a:lnTo>
                    <a:pt x="315347" y="0"/>
                  </a:lnTo>
                  <a:lnTo>
                    <a:pt x="315347" y="107755"/>
                  </a:lnTo>
                  <a:lnTo>
                    <a:pt x="0" y="107755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8" name="Shape 66232"/>
            <p:cNvSpPr/>
            <p:nvPr/>
          </p:nvSpPr>
          <p:spPr>
            <a:xfrm>
              <a:off x="5016501" y="377198"/>
              <a:ext cx="315347" cy="24866"/>
            </a:xfrm>
            <a:custGeom>
              <a:avLst/>
              <a:gdLst/>
              <a:ahLst/>
              <a:cxnLst/>
              <a:rect l="0" t="0" r="0" b="0"/>
              <a:pathLst>
                <a:path w="315347" h="24866">
                  <a:moveTo>
                    <a:pt x="0" y="0"/>
                  </a:moveTo>
                  <a:lnTo>
                    <a:pt x="315347" y="0"/>
                  </a:lnTo>
                  <a:lnTo>
                    <a:pt x="315347" y="24866"/>
                  </a:lnTo>
                  <a:lnTo>
                    <a:pt x="0" y="24866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69" name="Shape 66233"/>
            <p:cNvSpPr/>
            <p:nvPr/>
          </p:nvSpPr>
          <p:spPr>
            <a:xfrm>
              <a:off x="4477093" y="302599"/>
              <a:ext cx="315347" cy="74600"/>
            </a:xfrm>
            <a:custGeom>
              <a:avLst/>
              <a:gdLst/>
              <a:ahLst/>
              <a:cxnLst/>
              <a:rect l="0" t="0" r="0" b="0"/>
              <a:pathLst>
                <a:path w="315347" h="74600">
                  <a:moveTo>
                    <a:pt x="0" y="0"/>
                  </a:moveTo>
                  <a:lnTo>
                    <a:pt x="315347" y="0"/>
                  </a:lnTo>
                  <a:lnTo>
                    <a:pt x="315347" y="74600"/>
                  </a:lnTo>
                  <a:lnTo>
                    <a:pt x="0" y="74600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0" name="Shape 66234"/>
            <p:cNvSpPr/>
            <p:nvPr/>
          </p:nvSpPr>
          <p:spPr>
            <a:xfrm>
              <a:off x="1232342" y="1446449"/>
              <a:ext cx="315347" cy="9144"/>
            </a:xfrm>
            <a:custGeom>
              <a:avLst/>
              <a:gdLst/>
              <a:ahLst/>
              <a:cxnLst/>
              <a:rect l="0" t="0" r="0" b="0"/>
              <a:pathLst>
                <a:path w="315347" h="9144">
                  <a:moveTo>
                    <a:pt x="0" y="0"/>
                  </a:moveTo>
                  <a:lnTo>
                    <a:pt x="315347" y="0"/>
                  </a:lnTo>
                  <a:lnTo>
                    <a:pt x="315347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1" name="Shape 66235"/>
            <p:cNvSpPr/>
            <p:nvPr/>
          </p:nvSpPr>
          <p:spPr>
            <a:xfrm>
              <a:off x="1771750" y="1388438"/>
              <a:ext cx="315347" cy="9144"/>
            </a:xfrm>
            <a:custGeom>
              <a:avLst/>
              <a:gdLst/>
              <a:ahLst/>
              <a:cxnLst/>
              <a:rect l="0" t="0" r="0" b="0"/>
              <a:pathLst>
                <a:path w="315347" h="9144">
                  <a:moveTo>
                    <a:pt x="0" y="0"/>
                  </a:moveTo>
                  <a:lnTo>
                    <a:pt x="315347" y="0"/>
                  </a:lnTo>
                  <a:lnTo>
                    <a:pt x="315347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2" name="Shape 66236"/>
            <p:cNvSpPr/>
            <p:nvPr/>
          </p:nvSpPr>
          <p:spPr>
            <a:xfrm>
              <a:off x="145225" y="1363572"/>
              <a:ext cx="315347" cy="9144"/>
            </a:xfrm>
            <a:custGeom>
              <a:avLst/>
              <a:gdLst/>
              <a:ahLst/>
              <a:cxnLst/>
              <a:rect l="0" t="0" r="0" b="0"/>
              <a:pathLst>
                <a:path w="315347" h="9144">
                  <a:moveTo>
                    <a:pt x="0" y="0"/>
                  </a:moveTo>
                  <a:lnTo>
                    <a:pt x="315347" y="0"/>
                  </a:lnTo>
                  <a:lnTo>
                    <a:pt x="315347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3" name="Shape 66237"/>
            <p:cNvSpPr/>
            <p:nvPr/>
          </p:nvSpPr>
          <p:spPr>
            <a:xfrm>
              <a:off x="692933" y="1355283"/>
              <a:ext cx="315347" cy="9144"/>
            </a:xfrm>
            <a:custGeom>
              <a:avLst/>
              <a:gdLst/>
              <a:ahLst/>
              <a:cxnLst/>
              <a:rect l="0" t="0" r="0" b="0"/>
              <a:pathLst>
                <a:path w="315347" h="9144">
                  <a:moveTo>
                    <a:pt x="0" y="0"/>
                  </a:moveTo>
                  <a:lnTo>
                    <a:pt x="315347" y="0"/>
                  </a:lnTo>
                  <a:lnTo>
                    <a:pt x="315347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4" name="Shape 66238"/>
            <p:cNvSpPr/>
            <p:nvPr/>
          </p:nvSpPr>
          <p:spPr>
            <a:xfrm>
              <a:off x="2311159" y="1197795"/>
              <a:ext cx="315347" cy="49733"/>
            </a:xfrm>
            <a:custGeom>
              <a:avLst/>
              <a:gdLst/>
              <a:ahLst/>
              <a:cxnLst/>
              <a:rect l="0" t="0" r="0" b="0"/>
              <a:pathLst>
                <a:path w="315347" h="49733">
                  <a:moveTo>
                    <a:pt x="0" y="0"/>
                  </a:moveTo>
                  <a:lnTo>
                    <a:pt x="315347" y="0"/>
                  </a:lnTo>
                  <a:lnTo>
                    <a:pt x="315347" y="49733"/>
                  </a:lnTo>
                  <a:lnTo>
                    <a:pt x="0" y="49733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5" name="Shape 66239"/>
            <p:cNvSpPr/>
            <p:nvPr/>
          </p:nvSpPr>
          <p:spPr>
            <a:xfrm>
              <a:off x="2850568" y="1023729"/>
              <a:ext cx="323645" cy="58022"/>
            </a:xfrm>
            <a:custGeom>
              <a:avLst/>
              <a:gdLst/>
              <a:ahLst/>
              <a:cxnLst/>
              <a:rect l="0" t="0" r="0" b="0"/>
              <a:pathLst>
                <a:path w="323645" h="58022">
                  <a:moveTo>
                    <a:pt x="0" y="0"/>
                  </a:moveTo>
                  <a:lnTo>
                    <a:pt x="323645" y="0"/>
                  </a:lnTo>
                  <a:lnTo>
                    <a:pt x="323645" y="58022"/>
                  </a:lnTo>
                  <a:lnTo>
                    <a:pt x="0" y="58022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6" name="Shape 66240"/>
            <p:cNvSpPr/>
            <p:nvPr/>
          </p:nvSpPr>
          <p:spPr>
            <a:xfrm>
              <a:off x="3398275" y="816508"/>
              <a:ext cx="315347" cy="66311"/>
            </a:xfrm>
            <a:custGeom>
              <a:avLst/>
              <a:gdLst/>
              <a:ahLst/>
              <a:cxnLst/>
              <a:rect l="0" t="0" r="0" b="0"/>
              <a:pathLst>
                <a:path w="315347" h="66311">
                  <a:moveTo>
                    <a:pt x="0" y="0"/>
                  </a:moveTo>
                  <a:lnTo>
                    <a:pt x="315347" y="0"/>
                  </a:lnTo>
                  <a:lnTo>
                    <a:pt x="315347" y="66311"/>
                  </a:lnTo>
                  <a:lnTo>
                    <a:pt x="0" y="66311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7" name="Shape 66241"/>
            <p:cNvSpPr/>
            <p:nvPr/>
          </p:nvSpPr>
          <p:spPr>
            <a:xfrm>
              <a:off x="3937684" y="659019"/>
              <a:ext cx="315347" cy="33155"/>
            </a:xfrm>
            <a:custGeom>
              <a:avLst/>
              <a:gdLst/>
              <a:ahLst/>
              <a:cxnLst/>
              <a:rect l="0" t="0" r="0" b="0"/>
              <a:pathLst>
                <a:path w="315347" h="33155">
                  <a:moveTo>
                    <a:pt x="0" y="0"/>
                  </a:moveTo>
                  <a:lnTo>
                    <a:pt x="315347" y="0"/>
                  </a:lnTo>
                  <a:lnTo>
                    <a:pt x="315347" y="33155"/>
                  </a:lnTo>
                  <a:lnTo>
                    <a:pt x="0" y="33155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8" name="Shape 66242"/>
            <p:cNvSpPr/>
            <p:nvPr/>
          </p:nvSpPr>
          <p:spPr>
            <a:xfrm>
              <a:off x="5016501" y="310887"/>
              <a:ext cx="315347" cy="66311"/>
            </a:xfrm>
            <a:custGeom>
              <a:avLst/>
              <a:gdLst/>
              <a:ahLst/>
              <a:cxnLst/>
              <a:rect l="0" t="0" r="0" b="0"/>
              <a:pathLst>
                <a:path w="315347" h="66311">
                  <a:moveTo>
                    <a:pt x="0" y="0"/>
                  </a:moveTo>
                  <a:lnTo>
                    <a:pt x="315347" y="0"/>
                  </a:lnTo>
                  <a:lnTo>
                    <a:pt x="315347" y="66311"/>
                  </a:lnTo>
                  <a:lnTo>
                    <a:pt x="0" y="66311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79" name="Shape 66243"/>
            <p:cNvSpPr/>
            <p:nvPr/>
          </p:nvSpPr>
          <p:spPr>
            <a:xfrm>
              <a:off x="4477093" y="261154"/>
              <a:ext cx="315347" cy="41444"/>
            </a:xfrm>
            <a:custGeom>
              <a:avLst/>
              <a:gdLst/>
              <a:ahLst/>
              <a:cxnLst/>
              <a:rect l="0" t="0" r="0" b="0"/>
              <a:pathLst>
                <a:path w="315347" h="41444">
                  <a:moveTo>
                    <a:pt x="0" y="0"/>
                  </a:moveTo>
                  <a:lnTo>
                    <a:pt x="315347" y="0"/>
                  </a:lnTo>
                  <a:lnTo>
                    <a:pt x="315347" y="41444"/>
                  </a:lnTo>
                  <a:lnTo>
                    <a:pt x="0" y="4144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0" name="Shape 66244"/>
            <p:cNvSpPr/>
            <p:nvPr/>
          </p:nvSpPr>
          <p:spPr>
            <a:xfrm>
              <a:off x="2311159" y="1181217"/>
              <a:ext cx="315347" cy="16578"/>
            </a:xfrm>
            <a:custGeom>
              <a:avLst/>
              <a:gdLst/>
              <a:ahLst/>
              <a:cxnLst/>
              <a:rect l="0" t="0" r="0" b="0"/>
              <a:pathLst>
                <a:path w="315347" h="16578">
                  <a:moveTo>
                    <a:pt x="0" y="0"/>
                  </a:moveTo>
                  <a:lnTo>
                    <a:pt x="315347" y="0"/>
                  </a:lnTo>
                  <a:lnTo>
                    <a:pt x="315347" y="16578"/>
                  </a:lnTo>
                  <a:lnTo>
                    <a:pt x="0" y="16578"/>
                  </a:lnTo>
                  <a:lnTo>
                    <a:pt x="0" y="0"/>
                  </a:lnTo>
                </a:path>
              </a:pathLst>
            </a:custGeom>
            <a:solidFill>
              <a:srgbClr val="7030A0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A5A5A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1" name="Shape 66245"/>
            <p:cNvSpPr/>
            <p:nvPr/>
          </p:nvSpPr>
          <p:spPr>
            <a:xfrm>
              <a:off x="2850568" y="1015440"/>
              <a:ext cx="323645" cy="9144"/>
            </a:xfrm>
            <a:custGeom>
              <a:avLst/>
              <a:gdLst/>
              <a:ahLst/>
              <a:cxnLst/>
              <a:rect l="0" t="0" r="0" b="0"/>
              <a:pathLst>
                <a:path w="323645" h="9144">
                  <a:moveTo>
                    <a:pt x="0" y="0"/>
                  </a:moveTo>
                  <a:lnTo>
                    <a:pt x="323645" y="0"/>
                  </a:lnTo>
                  <a:lnTo>
                    <a:pt x="323645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solidFill>
              <a:srgbClr val="7030A0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A5A5A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2" name="Shape 699"/>
            <p:cNvSpPr/>
            <p:nvPr/>
          </p:nvSpPr>
          <p:spPr>
            <a:xfrm>
              <a:off x="1190" y="-45687"/>
              <a:ext cx="32004" cy="2175967"/>
            </a:xfrm>
            <a:custGeom>
              <a:avLst/>
              <a:gdLst/>
              <a:ahLst/>
              <a:cxnLst/>
              <a:rect l="0" t="0" r="0" b="0"/>
              <a:pathLst>
                <a:path h="2130280">
                  <a:moveTo>
                    <a:pt x="0" y="2130280"/>
                  </a:moveTo>
                  <a:lnTo>
                    <a:pt x="0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3" name="Shape 700"/>
            <p:cNvSpPr/>
            <p:nvPr/>
          </p:nvSpPr>
          <p:spPr>
            <a:xfrm>
              <a:off x="0" y="2130280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4" name="Shape 701"/>
            <p:cNvSpPr/>
            <p:nvPr/>
          </p:nvSpPr>
          <p:spPr>
            <a:xfrm>
              <a:off x="0" y="1914770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5" name="Shape 702"/>
            <p:cNvSpPr/>
            <p:nvPr/>
          </p:nvSpPr>
          <p:spPr>
            <a:xfrm>
              <a:off x="0" y="1699259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6" name="Shape 703"/>
            <p:cNvSpPr/>
            <p:nvPr/>
          </p:nvSpPr>
          <p:spPr>
            <a:xfrm>
              <a:off x="0" y="1492038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7" name="Shape 704"/>
            <p:cNvSpPr/>
            <p:nvPr/>
          </p:nvSpPr>
          <p:spPr>
            <a:xfrm>
              <a:off x="0" y="1276483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8" name="Shape 705"/>
            <p:cNvSpPr/>
            <p:nvPr/>
          </p:nvSpPr>
          <p:spPr>
            <a:xfrm>
              <a:off x="0" y="1060973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89" name="Shape 706"/>
            <p:cNvSpPr/>
            <p:nvPr/>
          </p:nvSpPr>
          <p:spPr>
            <a:xfrm>
              <a:off x="0" y="845463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0" name="Shape 707"/>
            <p:cNvSpPr/>
            <p:nvPr/>
          </p:nvSpPr>
          <p:spPr>
            <a:xfrm>
              <a:off x="0" y="638242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1" name="Shape 708"/>
            <p:cNvSpPr/>
            <p:nvPr/>
          </p:nvSpPr>
          <p:spPr>
            <a:xfrm>
              <a:off x="0" y="422732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2" name="Shape 709"/>
            <p:cNvSpPr/>
            <p:nvPr/>
          </p:nvSpPr>
          <p:spPr>
            <a:xfrm>
              <a:off x="0" y="207221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3" name="Shape 710"/>
            <p:cNvSpPr/>
            <p:nvPr/>
          </p:nvSpPr>
          <p:spPr>
            <a:xfrm>
              <a:off x="0" y="0"/>
              <a:ext cx="33194" cy="0"/>
            </a:xfrm>
            <a:custGeom>
              <a:avLst/>
              <a:gdLst/>
              <a:ahLst/>
              <a:cxnLst/>
              <a:rect l="0" t="0" r="0" b="0"/>
              <a:pathLst>
                <a:path w="33194">
                  <a:moveTo>
                    <a:pt x="0" y="0"/>
                  </a:moveTo>
                  <a:lnTo>
                    <a:pt x="33194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4" name="Shape 711"/>
            <p:cNvSpPr/>
            <p:nvPr/>
          </p:nvSpPr>
          <p:spPr>
            <a:xfrm>
              <a:off x="33194" y="2130280"/>
              <a:ext cx="5410741" cy="0"/>
            </a:xfrm>
            <a:custGeom>
              <a:avLst/>
              <a:gdLst/>
              <a:ahLst/>
              <a:cxnLst/>
              <a:rect l="0" t="0" r="0" b="0"/>
              <a:pathLst>
                <a:path w="5410741">
                  <a:moveTo>
                    <a:pt x="0" y="0"/>
                  </a:moveTo>
                  <a:lnTo>
                    <a:pt x="5410741" y="0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5" name="Shape 712"/>
            <p:cNvSpPr/>
            <p:nvPr/>
          </p:nvSpPr>
          <p:spPr>
            <a:xfrm>
              <a:off x="33194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6" name="Shape 713"/>
            <p:cNvSpPr/>
            <p:nvPr/>
          </p:nvSpPr>
          <p:spPr>
            <a:xfrm>
              <a:off x="572603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7" name="Shape 714"/>
            <p:cNvSpPr/>
            <p:nvPr/>
          </p:nvSpPr>
          <p:spPr>
            <a:xfrm>
              <a:off x="1120366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8" name="Shape 715"/>
            <p:cNvSpPr/>
            <p:nvPr/>
          </p:nvSpPr>
          <p:spPr>
            <a:xfrm>
              <a:off x="1659775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399" name="Shape 716"/>
            <p:cNvSpPr/>
            <p:nvPr/>
          </p:nvSpPr>
          <p:spPr>
            <a:xfrm>
              <a:off x="2199183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00" name="Shape 717"/>
            <p:cNvSpPr/>
            <p:nvPr/>
          </p:nvSpPr>
          <p:spPr>
            <a:xfrm>
              <a:off x="2738592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01" name="Shape 718"/>
            <p:cNvSpPr/>
            <p:nvPr/>
          </p:nvSpPr>
          <p:spPr>
            <a:xfrm>
              <a:off x="3286300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02" name="Shape 719"/>
            <p:cNvSpPr/>
            <p:nvPr/>
          </p:nvSpPr>
          <p:spPr>
            <a:xfrm>
              <a:off x="3825708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03" name="Shape 720"/>
            <p:cNvSpPr/>
            <p:nvPr/>
          </p:nvSpPr>
          <p:spPr>
            <a:xfrm>
              <a:off x="4365117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04" name="Shape 721"/>
            <p:cNvSpPr/>
            <p:nvPr/>
          </p:nvSpPr>
          <p:spPr>
            <a:xfrm>
              <a:off x="4904526" y="2130280"/>
              <a:ext cx="0" cy="33155"/>
            </a:xfrm>
            <a:custGeom>
              <a:avLst/>
              <a:gdLst/>
              <a:ahLst/>
              <a:cxnLst/>
              <a:rect l="0" t="0" r="0" b="0"/>
              <a:pathLst>
                <a:path h="33155">
                  <a:moveTo>
                    <a:pt x="0" y="0"/>
                  </a:moveTo>
                  <a:lnTo>
                    <a:pt x="0" y="33155"/>
                  </a:lnTo>
                </a:path>
              </a:pathLst>
            </a:custGeom>
            <a:ln w="8289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05" name="Rectangle 723"/>
            <p:cNvSpPr/>
            <p:nvPr/>
          </p:nvSpPr>
          <p:spPr>
            <a:xfrm>
              <a:off x="217700" y="1186066"/>
              <a:ext cx="227450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357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6" name="Rectangle 724"/>
            <p:cNvSpPr/>
            <p:nvPr/>
          </p:nvSpPr>
          <p:spPr>
            <a:xfrm>
              <a:off x="759875" y="1178661"/>
              <a:ext cx="227450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361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7" name="Rectangle 725"/>
            <p:cNvSpPr/>
            <p:nvPr/>
          </p:nvSpPr>
          <p:spPr>
            <a:xfrm>
              <a:off x="1302050" y="1271165"/>
              <a:ext cx="227450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318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8" name="Rectangle 726"/>
            <p:cNvSpPr/>
            <p:nvPr/>
          </p:nvSpPr>
          <p:spPr>
            <a:xfrm>
              <a:off x="1843893" y="1210380"/>
              <a:ext cx="227450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346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9" name="Rectangle 727"/>
            <p:cNvSpPr/>
            <p:nvPr/>
          </p:nvSpPr>
          <p:spPr>
            <a:xfrm>
              <a:off x="2386068" y="1003159"/>
              <a:ext cx="228186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443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0" name="Rectangle 728"/>
            <p:cNvSpPr/>
            <p:nvPr/>
          </p:nvSpPr>
          <p:spPr>
            <a:xfrm>
              <a:off x="2928021" y="830750"/>
              <a:ext cx="227450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524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1" name="Rectangle 729"/>
            <p:cNvSpPr/>
            <p:nvPr/>
          </p:nvSpPr>
          <p:spPr>
            <a:xfrm>
              <a:off x="3470196" y="636791"/>
              <a:ext cx="227450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614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2" name="Rectangle 730"/>
            <p:cNvSpPr/>
            <p:nvPr/>
          </p:nvSpPr>
          <p:spPr>
            <a:xfrm>
              <a:off x="4012371" y="476319"/>
              <a:ext cx="228186" cy="146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690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3" name="Rectangle 731"/>
            <p:cNvSpPr/>
            <p:nvPr/>
          </p:nvSpPr>
          <p:spPr>
            <a:xfrm>
              <a:off x="4554325" y="80664"/>
              <a:ext cx="227450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875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4" name="Rectangle 732"/>
            <p:cNvSpPr/>
            <p:nvPr/>
          </p:nvSpPr>
          <p:spPr>
            <a:xfrm>
              <a:off x="5096500" y="123435"/>
              <a:ext cx="228186" cy="146347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855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5" name="Rectangle 744"/>
            <p:cNvSpPr/>
            <p:nvPr/>
          </p:nvSpPr>
          <p:spPr>
            <a:xfrm>
              <a:off x="101238" y="2233545"/>
              <a:ext cx="337609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6" name="Rectangle 745"/>
            <p:cNvSpPr/>
            <p:nvPr/>
          </p:nvSpPr>
          <p:spPr>
            <a:xfrm>
              <a:off x="301792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7" name="Rectangle 746"/>
            <p:cNvSpPr/>
            <p:nvPr/>
          </p:nvSpPr>
          <p:spPr>
            <a:xfrm>
              <a:off x="334987" y="2233545"/>
              <a:ext cx="220955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18" name="Rectangle 747"/>
            <p:cNvSpPr/>
            <p:nvPr/>
          </p:nvSpPr>
          <p:spPr>
            <a:xfrm>
              <a:off x="185335" y="2366445"/>
              <a:ext cx="305813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2007</a:t>
              </a:r>
            </a:p>
          </p:txBody>
        </p:sp>
        <p:sp>
          <p:nvSpPr>
            <p:cNvPr id="419" name="Rectangle 748"/>
            <p:cNvSpPr/>
            <p:nvPr/>
          </p:nvSpPr>
          <p:spPr>
            <a:xfrm>
              <a:off x="677719" y="2233545"/>
              <a:ext cx="214913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20" name="Rectangle 749"/>
            <p:cNvSpPr/>
            <p:nvPr/>
          </p:nvSpPr>
          <p:spPr>
            <a:xfrm>
              <a:off x="843635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1" name="Rectangle 750"/>
            <p:cNvSpPr/>
            <p:nvPr/>
          </p:nvSpPr>
          <p:spPr>
            <a:xfrm>
              <a:off x="877162" y="2233545"/>
              <a:ext cx="21994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22" name="Rectangle 751"/>
            <p:cNvSpPr/>
            <p:nvPr/>
          </p:nvSpPr>
          <p:spPr>
            <a:xfrm>
              <a:off x="727510" y="2366445"/>
              <a:ext cx="304709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2008</a:t>
              </a:r>
            </a:p>
          </p:txBody>
        </p:sp>
        <p:sp>
          <p:nvSpPr>
            <p:cNvPr id="423" name="Rectangle 752"/>
            <p:cNvSpPr/>
            <p:nvPr/>
          </p:nvSpPr>
          <p:spPr>
            <a:xfrm>
              <a:off x="1219617" y="2233545"/>
              <a:ext cx="214913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24" name="Rectangle 753"/>
            <p:cNvSpPr/>
            <p:nvPr/>
          </p:nvSpPr>
          <p:spPr>
            <a:xfrm>
              <a:off x="1385921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5" name="Rectangle 754"/>
            <p:cNvSpPr/>
            <p:nvPr/>
          </p:nvSpPr>
          <p:spPr>
            <a:xfrm>
              <a:off x="1419115" y="2233545"/>
              <a:ext cx="219947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26" name="Rectangle 755"/>
            <p:cNvSpPr/>
            <p:nvPr/>
          </p:nvSpPr>
          <p:spPr>
            <a:xfrm>
              <a:off x="1269409" y="2366445"/>
              <a:ext cx="304709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2009</a:t>
              </a:r>
            </a:p>
          </p:txBody>
        </p:sp>
        <p:sp>
          <p:nvSpPr>
            <p:cNvPr id="427" name="Rectangle 756"/>
            <p:cNvSpPr/>
            <p:nvPr/>
          </p:nvSpPr>
          <p:spPr>
            <a:xfrm>
              <a:off x="1761792" y="2233545"/>
              <a:ext cx="215776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28" name="Rectangle 757"/>
            <p:cNvSpPr/>
            <p:nvPr/>
          </p:nvSpPr>
          <p:spPr>
            <a:xfrm>
              <a:off x="1928096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9" name="Rectangle 758"/>
            <p:cNvSpPr/>
            <p:nvPr/>
          </p:nvSpPr>
          <p:spPr>
            <a:xfrm>
              <a:off x="1961290" y="2233545"/>
              <a:ext cx="220667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30" name="Rectangle 759"/>
            <p:cNvSpPr/>
            <p:nvPr/>
          </p:nvSpPr>
          <p:spPr>
            <a:xfrm>
              <a:off x="1811584" y="2366445"/>
              <a:ext cx="305812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2010</a:t>
              </a:r>
            </a:p>
          </p:txBody>
        </p:sp>
        <p:sp>
          <p:nvSpPr>
            <p:cNvPr id="431" name="Rectangle 760"/>
            <p:cNvSpPr/>
            <p:nvPr/>
          </p:nvSpPr>
          <p:spPr>
            <a:xfrm>
              <a:off x="2303746" y="2233545"/>
              <a:ext cx="214913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32" name="Rectangle 761"/>
            <p:cNvSpPr/>
            <p:nvPr/>
          </p:nvSpPr>
          <p:spPr>
            <a:xfrm>
              <a:off x="2469939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3" name="Rectangle 762"/>
            <p:cNvSpPr/>
            <p:nvPr/>
          </p:nvSpPr>
          <p:spPr>
            <a:xfrm>
              <a:off x="2503133" y="2233545"/>
              <a:ext cx="219947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34" name="Rectangle 763"/>
            <p:cNvSpPr/>
            <p:nvPr/>
          </p:nvSpPr>
          <p:spPr>
            <a:xfrm>
              <a:off x="2353759" y="2366445"/>
              <a:ext cx="304709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2011</a:t>
              </a:r>
            </a:p>
          </p:txBody>
        </p:sp>
        <p:sp>
          <p:nvSpPr>
            <p:cNvPr id="435" name="Rectangle 764"/>
            <p:cNvSpPr/>
            <p:nvPr/>
          </p:nvSpPr>
          <p:spPr>
            <a:xfrm>
              <a:off x="2845921" y="2233545"/>
              <a:ext cx="215776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36" name="Rectangle 765"/>
            <p:cNvSpPr/>
            <p:nvPr/>
          </p:nvSpPr>
          <p:spPr>
            <a:xfrm>
              <a:off x="3012114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7" name="Rectangle 766"/>
            <p:cNvSpPr/>
            <p:nvPr/>
          </p:nvSpPr>
          <p:spPr>
            <a:xfrm>
              <a:off x="3045308" y="2233545"/>
              <a:ext cx="220955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38" name="Rectangle 767"/>
            <p:cNvSpPr/>
            <p:nvPr/>
          </p:nvSpPr>
          <p:spPr>
            <a:xfrm>
              <a:off x="2895712" y="2366445"/>
              <a:ext cx="305812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2012</a:t>
              </a:r>
            </a:p>
          </p:txBody>
        </p:sp>
        <p:sp>
          <p:nvSpPr>
            <p:cNvPr id="439" name="Rectangle 768"/>
            <p:cNvSpPr/>
            <p:nvPr/>
          </p:nvSpPr>
          <p:spPr>
            <a:xfrm>
              <a:off x="3388096" y="2233545"/>
              <a:ext cx="214913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40" name="Rectangle 769"/>
            <p:cNvSpPr/>
            <p:nvPr/>
          </p:nvSpPr>
          <p:spPr>
            <a:xfrm>
              <a:off x="3554068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1" name="Rectangle 770"/>
            <p:cNvSpPr/>
            <p:nvPr/>
          </p:nvSpPr>
          <p:spPr>
            <a:xfrm>
              <a:off x="3587483" y="2233545"/>
              <a:ext cx="219947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42" name="Rectangle 771"/>
            <p:cNvSpPr/>
            <p:nvPr/>
          </p:nvSpPr>
          <p:spPr>
            <a:xfrm>
              <a:off x="3437887" y="2366445"/>
              <a:ext cx="304709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2013</a:t>
              </a:r>
            </a:p>
          </p:txBody>
        </p:sp>
        <p:sp>
          <p:nvSpPr>
            <p:cNvPr id="443" name="Rectangle 772"/>
            <p:cNvSpPr/>
            <p:nvPr/>
          </p:nvSpPr>
          <p:spPr>
            <a:xfrm>
              <a:off x="3929939" y="2233545"/>
              <a:ext cx="214913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44" name="Rectangle 773"/>
            <p:cNvSpPr/>
            <p:nvPr/>
          </p:nvSpPr>
          <p:spPr>
            <a:xfrm>
              <a:off x="4096242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5" name="Rectangle 774"/>
            <p:cNvSpPr/>
            <p:nvPr/>
          </p:nvSpPr>
          <p:spPr>
            <a:xfrm>
              <a:off x="4129437" y="2233545"/>
              <a:ext cx="219947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46" name="Rectangle 775"/>
            <p:cNvSpPr/>
            <p:nvPr/>
          </p:nvSpPr>
          <p:spPr>
            <a:xfrm>
              <a:off x="3979730" y="2366445"/>
              <a:ext cx="304709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2014</a:t>
              </a:r>
            </a:p>
          </p:txBody>
        </p:sp>
        <p:sp>
          <p:nvSpPr>
            <p:cNvPr id="447" name="Rectangle 776"/>
            <p:cNvSpPr/>
            <p:nvPr/>
          </p:nvSpPr>
          <p:spPr>
            <a:xfrm>
              <a:off x="4472114" y="2233545"/>
              <a:ext cx="215776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48" name="Rectangle 777"/>
            <p:cNvSpPr/>
            <p:nvPr/>
          </p:nvSpPr>
          <p:spPr>
            <a:xfrm>
              <a:off x="4638418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9" name="Rectangle 778"/>
            <p:cNvSpPr/>
            <p:nvPr/>
          </p:nvSpPr>
          <p:spPr>
            <a:xfrm>
              <a:off x="4671612" y="2233545"/>
              <a:ext cx="220667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50" name="Rectangle 779"/>
            <p:cNvSpPr/>
            <p:nvPr/>
          </p:nvSpPr>
          <p:spPr>
            <a:xfrm>
              <a:off x="4521905" y="2366445"/>
              <a:ext cx="305812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2015</a:t>
              </a:r>
            </a:p>
          </p:txBody>
        </p:sp>
        <p:sp>
          <p:nvSpPr>
            <p:cNvPr id="451" name="Rectangle 780"/>
            <p:cNvSpPr/>
            <p:nvPr/>
          </p:nvSpPr>
          <p:spPr>
            <a:xfrm>
              <a:off x="5013957" y="2233545"/>
              <a:ext cx="214913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</a:p>
          </p:txBody>
        </p:sp>
        <p:sp>
          <p:nvSpPr>
            <p:cNvPr id="452" name="Rectangle 781"/>
            <p:cNvSpPr/>
            <p:nvPr/>
          </p:nvSpPr>
          <p:spPr>
            <a:xfrm>
              <a:off x="5180260" y="2233545"/>
              <a:ext cx="4401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A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3" name="Rectangle 782"/>
            <p:cNvSpPr/>
            <p:nvPr/>
          </p:nvSpPr>
          <p:spPr>
            <a:xfrm>
              <a:off x="5213455" y="2233545"/>
              <a:ext cx="219948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Dic </a:t>
              </a:r>
            </a:p>
          </p:txBody>
        </p:sp>
        <p:sp>
          <p:nvSpPr>
            <p:cNvPr id="454" name="Rectangle 783"/>
            <p:cNvSpPr/>
            <p:nvPr/>
          </p:nvSpPr>
          <p:spPr>
            <a:xfrm>
              <a:off x="5064080" y="2366445"/>
              <a:ext cx="304709" cy="146348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2016</a:t>
              </a:r>
            </a:p>
          </p:txBody>
        </p:sp>
        <p:sp>
          <p:nvSpPr>
            <p:cNvPr id="455" name="Shape 66246"/>
            <p:cNvSpPr/>
            <p:nvPr/>
          </p:nvSpPr>
          <p:spPr>
            <a:xfrm>
              <a:off x="526957" y="319176"/>
              <a:ext cx="105891" cy="88826"/>
            </a:xfrm>
            <a:custGeom>
              <a:avLst/>
              <a:gdLst/>
              <a:ahLst/>
              <a:cxnLst/>
              <a:rect l="0" t="0" r="0" b="0"/>
              <a:pathLst>
                <a:path w="58090" h="66311">
                  <a:moveTo>
                    <a:pt x="0" y="0"/>
                  </a:moveTo>
                  <a:lnTo>
                    <a:pt x="58090" y="0"/>
                  </a:lnTo>
                  <a:lnTo>
                    <a:pt x="58090" y="66311"/>
                  </a:lnTo>
                  <a:lnTo>
                    <a:pt x="0" y="66311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ED7D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56" name="Rectangle 788"/>
            <p:cNvSpPr/>
            <p:nvPr/>
          </p:nvSpPr>
          <p:spPr>
            <a:xfrm>
              <a:off x="681784" y="314242"/>
              <a:ext cx="214228" cy="135119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CPD</a:t>
              </a:r>
            </a:p>
          </p:txBody>
        </p:sp>
        <p:sp>
          <p:nvSpPr>
            <p:cNvPr id="457" name="Shape 66247"/>
            <p:cNvSpPr/>
            <p:nvPr/>
          </p:nvSpPr>
          <p:spPr>
            <a:xfrm>
              <a:off x="1008279" y="319176"/>
              <a:ext cx="105891" cy="88826"/>
            </a:xfrm>
            <a:custGeom>
              <a:avLst/>
              <a:gdLst/>
              <a:ahLst/>
              <a:cxnLst/>
              <a:rect l="0" t="0" r="0" b="0"/>
              <a:pathLst>
                <a:path w="66389" h="66311">
                  <a:moveTo>
                    <a:pt x="0" y="0"/>
                  </a:moveTo>
                  <a:lnTo>
                    <a:pt x="66389" y="0"/>
                  </a:lnTo>
                  <a:lnTo>
                    <a:pt x="66389" y="66311"/>
                  </a:lnTo>
                  <a:lnTo>
                    <a:pt x="0" y="66311"/>
                  </a:lnTo>
                  <a:lnTo>
                    <a:pt x="0" y="0"/>
                  </a:lnTo>
                </a:path>
              </a:pathLst>
            </a:custGeom>
            <a:solidFill>
              <a:srgbClr val="0370B5"/>
            </a:solidFill>
            <a:ln w="0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BBB5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58" name="Rectangle 790"/>
            <p:cNvSpPr/>
            <p:nvPr/>
          </p:nvSpPr>
          <p:spPr>
            <a:xfrm>
              <a:off x="1141027" y="320450"/>
              <a:ext cx="127191" cy="135119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FF</a:t>
              </a:r>
            </a:p>
          </p:txBody>
        </p:sp>
        <p:sp>
          <p:nvSpPr>
            <p:cNvPr id="459" name="Shape 66248"/>
            <p:cNvSpPr/>
            <p:nvPr/>
          </p:nvSpPr>
          <p:spPr>
            <a:xfrm>
              <a:off x="1492752" y="324085"/>
              <a:ext cx="105891" cy="88826"/>
            </a:xfrm>
            <a:custGeom>
              <a:avLst/>
              <a:gdLst/>
              <a:ahLst/>
              <a:cxnLst/>
              <a:rect l="0" t="0" r="0" b="0"/>
              <a:pathLst>
                <a:path w="66389" h="66311">
                  <a:moveTo>
                    <a:pt x="0" y="0"/>
                  </a:moveTo>
                  <a:lnTo>
                    <a:pt x="66389" y="0"/>
                  </a:lnTo>
                  <a:lnTo>
                    <a:pt x="66389" y="66311"/>
                  </a:lnTo>
                  <a:lnTo>
                    <a:pt x="0" y="66311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 w="0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4BAC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 sz="1100"/>
            </a:p>
          </p:txBody>
        </p:sp>
        <p:sp>
          <p:nvSpPr>
            <p:cNvPr id="460" name="Rectangle 792"/>
            <p:cNvSpPr/>
            <p:nvPr/>
          </p:nvSpPr>
          <p:spPr>
            <a:xfrm>
              <a:off x="1633196" y="319530"/>
              <a:ext cx="174095" cy="135119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ON</a:t>
              </a:r>
            </a:p>
          </p:txBody>
        </p:sp>
      </p:grpSp>
      <p:sp>
        <p:nvSpPr>
          <p:cNvPr id="3" name="CuadroTexto 2"/>
          <p:cNvSpPr txBox="1"/>
          <p:nvPr/>
        </p:nvSpPr>
        <p:spPr>
          <a:xfrm>
            <a:off x="164786" y="832194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 smtClean="0"/>
              <a:t>1000</a:t>
            </a:r>
            <a:endParaRPr lang="es-AR" sz="1400" dirty="0"/>
          </a:p>
        </p:txBody>
      </p:sp>
      <p:sp>
        <p:nvSpPr>
          <p:cNvPr id="119" name="CuadroTexto 118"/>
          <p:cNvSpPr txBox="1"/>
          <p:nvPr/>
        </p:nvSpPr>
        <p:spPr>
          <a:xfrm>
            <a:off x="168980" y="1692944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/>
              <a:t>8</a:t>
            </a:r>
            <a:r>
              <a:rPr lang="es-AR" sz="1400" dirty="0" smtClean="0"/>
              <a:t>00</a:t>
            </a:r>
            <a:endParaRPr lang="es-AR" sz="1400" dirty="0"/>
          </a:p>
        </p:txBody>
      </p:sp>
      <p:sp>
        <p:nvSpPr>
          <p:cNvPr id="120" name="CuadroTexto 119"/>
          <p:cNvSpPr txBox="1"/>
          <p:nvPr/>
        </p:nvSpPr>
        <p:spPr>
          <a:xfrm>
            <a:off x="153519" y="215141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/>
              <a:t>7</a:t>
            </a:r>
            <a:r>
              <a:rPr lang="es-AR" sz="1400" dirty="0" smtClean="0"/>
              <a:t>00</a:t>
            </a:r>
            <a:endParaRPr lang="es-AR" sz="1400" dirty="0"/>
          </a:p>
        </p:txBody>
      </p:sp>
      <p:sp>
        <p:nvSpPr>
          <p:cNvPr id="121" name="CuadroTexto 120"/>
          <p:cNvSpPr txBox="1"/>
          <p:nvPr/>
        </p:nvSpPr>
        <p:spPr>
          <a:xfrm>
            <a:off x="161994" y="2550331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/>
              <a:t>6</a:t>
            </a:r>
            <a:r>
              <a:rPr lang="es-AR" sz="1400" dirty="0" smtClean="0"/>
              <a:t>00</a:t>
            </a:r>
            <a:endParaRPr lang="es-AR" sz="1400" dirty="0"/>
          </a:p>
        </p:txBody>
      </p:sp>
      <p:sp>
        <p:nvSpPr>
          <p:cNvPr id="122" name="CuadroTexto 121"/>
          <p:cNvSpPr txBox="1"/>
          <p:nvPr/>
        </p:nvSpPr>
        <p:spPr>
          <a:xfrm>
            <a:off x="152092" y="3048221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/>
              <a:t>5</a:t>
            </a:r>
            <a:r>
              <a:rPr lang="es-AR" sz="1400" dirty="0" smtClean="0"/>
              <a:t>00</a:t>
            </a:r>
            <a:endParaRPr lang="es-AR" sz="1400" dirty="0"/>
          </a:p>
        </p:txBody>
      </p:sp>
      <p:sp>
        <p:nvSpPr>
          <p:cNvPr id="123" name="CuadroTexto 122"/>
          <p:cNvSpPr txBox="1"/>
          <p:nvPr/>
        </p:nvSpPr>
        <p:spPr>
          <a:xfrm>
            <a:off x="150571" y="3500203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/>
              <a:t>4</a:t>
            </a:r>
            <a:r>
              <a:rPr lang="es-AR" sz="1400" dirty="0" smtClean="0"/>
              <a:t>00</a:t>
            </a:r>
            <a:endParaRPr lang="es-AR" sz="1400" dirty="0"/>
          </a:p>
        </p:txBody>
      </p:sp>
      <p:sp>
        <p:nvSpPr>
          <p:cNvPr id="124" name="CuadroTexto 123"/>
          <p:cNvSpPr txBox="1"/>
          <p:nvPr/>
        </p:nvSpPr>
        <p:spPr>
          <a:xfrm>
            <a:off x="152092" y="394819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/>
              <a:t>3</a:t>
            </a:r>
            <a:r>
              <a:rPr lang="es-AR" sz="1400" dirty="0" smtClean="0"/>
              <a:t>00</a:t>
            </a:r>
            <a:endParaRPr lang="es-AR" sz="1400" dirty="0"/>
          </a:p>
        </p:txBody>
      </p:sp>
      <p:sp>
        <p:nvSpPr>
          <p:cNvPr id="125" name="CuadroTexto 124"/>
          <p:cNvSpPr txBox="1"/>
          <p:nvPr/>
        </p:nvSpPr>
        <p:spPr>
          <a:xfrm>
            <a:off x="152092" y="4346811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 smtClean="0"/>
              <a:t>200</a:t>
            </a:r>
            <a:endParaRPr lang="es-AR" sz="1400" dirty="0"/>
          </a:p>
        </p:txBody>
      </p:sp>
      <p:sp>
        <p:nvSpPr>
          <p:cNvPr id="126" name="CuadroTexto 125"/>
          <p:cNvSpPr txBox="1"/>
          <p:nvPr/>
        </p:nvSpPr>
        <p:spPr>
          <a:xfrm>
            <a:off x="163932" y="4758334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 smtClean="0"/>
              <a:t>100</a:t>
            </a:r>
            <a:endParaRPr lang="es-AR" sz="1400" dirty="0"/>
          </a:p>
        </p:txBody>
      </p:sp>
      <p:sp>
        <p:nvSpPr>
          <p:cNvPr id="127" name="CuadroTexto 126"/>
          <p:cNvSpPr txBox="1"/>
          <p:nvPr/>
        </p:nvSpPr>
        <p:spPr>
          <a:xfrm>
            <a:off x="171371" y="1257044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 smtClean="0"/>
              <a:t>900</a:t>
            </a:r>
            <a:endParaRPr lang="es-AR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-71170" y="6594693"/>
            <a:ext cx="3310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IAMC (Instituto Argentino de Mercado de Capitales)</a:t>
            </a:r>
            <a:endParaRPr lang="es-AR" sz="1000" i="1" dirty="0"/>
          </a:p>
        </p:txBody>
      </p:sp>
      <p:sp>
        <p:nvSpPr>
          <p:cNvPr id="128" name="Shape 66248"/>
          <p:cNvSpPr/>
          <p:nvPr/>
        </p:nvSpPr>
        <p:spPr>
          <a:xfrm>
            <a:off x="3805625" y="1666277"/>
            <a:ext cx="158400" cy="180000"/>
          </a:xfrm>
          <a:custGeom>
            <a:avLst/>
            <a:gdLst/>
            <a:ahLst/>
            <a:cxnLst/>
            <a:rect l="0" t="0" r="0" b="0"/>
            <a:pathLst>
              <a:path w="66389" h="66311">
                <a:moveTo>
                  <a:pt x="0" y="0"/>
                </a:moveTo>
                <a:lnTo>
                  <a:pt x="66389" y="0"/>
                </a:lnTo>
                <a:lnTo>
                  <a:pt x="66389" y="66311"/>
                </a:lnTo>
                <a:lnTo>
                  <a:pt x="0" y="66311"/>
                </a:lnTo>
                <a:lnTo>
                  <a:pt x="0" y="0"/>
                </a:lnTo>
              </a:path>
            </a:pathLst>
          </a:custGeom>
          <a:solidFill>
            <a:srgbClr val="7030A0"/>
          </a:solidFill>
          <a:ln w="0" cap="flat">
            <a:rou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rgbClr val="000000">
              <a:alpha val="0"/>
            </a:srgbClr>
          </a:lnRef>
          <a:fillRef idx="1">
            <a:srgbClr val="4BACC6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s-AR" sz="1100"/>
          </a:p>
        </p:txBody>
      </p:sp>
      <p:sp>
        <p:nvSpPr>
          <p:cNvPr id="5" name="CuadroTexto 4"/>
          <p:cNvSpPr txBox="1"/>
          <p:nvPr/>
        </p:nvSpPr>
        <p:spPr>
          <a:xfrm>
            <a:off x="3989543" y="1622275"/>
            <a:ext cx="925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Acciones</a:t>
            </a:r>
            <a:endParaRPr lang="es-AR" sz="1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4019732" y="837133"/>
            <a:ext cx="2013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millones de USD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876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 PYME EN MERCADO DE CAPITALES (ENERO)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51796"/>
          <p:cNvGrpSpPr/>
          <p:nvPr/>
        </p:nvGrpSpPr>
        <p:grpSpPr>
          <a:xfrm>
            <a:off x="1050943" y="836712"/>
            <a:ext cx="7430449" cy="5400600"/>
            <a:chOff x="-9563" y="0"/>
            <a:chExt cx="5215411" cy="2913723"/>
          </a:xfrm>
        </p:grpSpPr>
        <p:sp>
          <p:nvSpPr>
            <p:cNvPr id="5" name="Shape 76631"/>
            <p:cNvSpPr/>
            <p:nvPr/>
          </p:nvSpPr>
          <p:spPr>
            <a:xfrm>
              <a:off x="506569" y="2016026"/>
              <a:ext cx="280664" cy="547112"/>
            </a:xfrm>
            <a:custGeom>
              <a:avLst/>
              <a:gdLst/>
              <a:ahLst/>
              <a:cxnLst/>
              <a:rect l="0" t="0" r="0" b="0"/>
              <a:pathLst>
                <a:path w="280664" h="547112">
                  <a:moveTo>
                    <a:pt x="0" y="0"/>
                  </a:moveTo>
                  <a:lnTo>
                    <a:pt x="280664" y="0"/>
                  </a:lnTo>
                  <a:lnTo>
                    <a:pt x="280664" y="547112"/>
                  </a:lnTo>
                  <a:lnTo>
                    <a:pt x="0" y="547112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6" name="Shape 76632"/>
            <p:cNvSpPr/>
            <p:nvPr/>
          </p:nvSpPr>
          <p:spPr>
            <a:xfrm>
              <a:off x="984456" y="1826066"/>
              <a:ext cx="280664" cy="737072"/>
            </a:xfrm>
            <a:custGeom>
              <a:avLst/>
              <a:gdLst/>
              <a:ahLst/>
              <a:cxnLst/>
              <a:rect l="0" t="0" r="0" b="0"/>
              <a:pathLst>
                <a:path w="280664" h="737072">
                  <a:moveTo>
                    <a:pt x="0" y="0"/>
                  </a:moveTo>
                  <a:lnTo>
                    <a:pt x="280664" y="0"/>
                  </a:lnTo>
                  <a:lnTo>
                    <a:pt x="280664" y="737072"/>
                  </a:lnTo>
                  <a:lnTo>
                    <a:pt x="0" y="737072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7" name="Shape 76633"/>
            <p:cNvSpPr/>
            <p:nvPr/>
          </p:nvSpPr>
          <p:spPr>
            <a:xfrm>
              <a:off x="1462344" y="1757677"/>
              <a:ext cx="280664" cy="805461"/>
            </a:xfrm>
            <a:custGeom>
              <a:avLst/>
              <a:gdLst/>
              <a:ahLst/>
              <a:cxnLst/>
              <a:rect l="0" t="0" r="0" b="0"/>
              <a:pathLst>
                <a:path w="280664" h="805461">
                  <a:moveTo>
                    <a:pt x="0" y="0"/>
                  </a:moveTo>
                  <a:lnTo>
                    <a:pt x="280664" y="0"/>
                  </a:lnTo>
                  <a:lnTo>
                    <a:pt x="280664" y="805461"/>
                  </a:lnTo>
                  <a:lnTo>
                    <a:pt x="0" y="805461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8" name="Shape 76634"/>
            <p:cNvSpPr/>
            <p:nvPr/>
          </p:nvSpPr>
          <p:spPr>
            <a:xfrm>
              <a:off x="1947817" y="1704486"/>
              <a:ext cx="280664" cy="858653"/>
            </a:xfrm>
            <a:custGeom>
              <a:avLst/>
              <a:gdLst/>
              <a:ahLst/>
              <a:cxnLst/>
              <a:rect l="0" t="0" r="0" b="0"/>
              <a:pathLst>
                <a:path w="280664" h="858653">
                  <a:moveTo>
                    <a:pt x="0" y="0"/>
                  </a:moveTo>
                  <a:lnTo>
                    <a:pt x="280664" y="0"/>
                  </a:lnTo>
                  <a:lnTo>
                    <a:pt x="280664" y="858653"/>
                  </a:lnTo>
                  <a:lnTo>
                    <a:pt x="0" y="858653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9" name="Shape 76635"/>
            <p:cNvSpPr/>
            <p:nvPr/>
          </p:nvSpPr>
          <p:spPr>
            <a:xfrm>
              <a:off x="4344841" y="1324546"/>
              <a:ext cx="280664" cy="1238592"/>
            </a:xfrm>
            <a:custGeom>
              <a:avLst/>
              <a:gdLst/>
              <a:ahLst/>
              <a:cxnLst/>
              <a:rect l="0" t="0" r="0" b="0"/>
              <a:pathLst>
                <a:path w="280664" h="1238592">
                  <a:moveTo>
                    <a:pt x="0" y="0"/>
                  </a:moveTo>
                  <a:lnTo>
                    <a:pt x="280664" y="0"/>
                  </a:lnTo>
                  <a:lnTo>
                    <a:pt x="280664" y="1238592"/>
                  </a:lnTo>
                  <a:lnTo>
                    <a:pt x="0" y="1238592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0" name="Shape 76636"/>
            <p:cNvSpPr/>
            <p:nvPr/>
          </p:nvSpPr>
          <p:spPr>
            <a:xfrm>
              <a:off x="2903592" y="1316948"/>
              <a:ext cx="280664" cy="1246191"/>
            </a:xfrm>
            <a:custGeom>
              <a:avLst/>
              <a:gdLst/>
              <a:ahLst/>
              <a:cxnLst/>
              <a:rect l="0" t="0" r="0" b="0"/>
              <a:pathLst>
                <a:path w="280664" h="1246191">
                  <a:moveTo>
                    <a:pt x="0" y="0"/>
                  </a:moveTo>
                  <a:lnTo>
                    <a:pt x="280664" y="0"/>
                  </a:lnTo>
                  <a:lnTo>
                    <a:pt x="280664" y="1246191"/>
                  </a:lnTo>
                  <a:lnTo>
                    <a:pt x="0" y="1246191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1" name="Shape 76637"/>
            <p:cNvSpPr/>
            <p:nvPr/>
          </p:nvSpPr>
          <p:spPr>
            <a:xfrm>
              <a:off x="2425705" y="1240960"/>
              <a:ext cx="280664" cy="1322179"/>
            </a:xfrm>
            <a:custGeom>
              <a:avLst/>
              <a:gdLst/>
              <a:ahLst/>
              <a:cxnLst/>
              <a:rect l="0" t="0" r="0" b="0"/>
              <a:pathLst>
                <a:path w="280664" h="1322179">
                  <a:moveTo>
                    <a:pt x="0" y="0"/>
                  </a:moveTo>
                  <a:lnTo>
                    <a:pt x="280664" y="0"/>
                  </a:lnTo>
                  <a:lnTo>
                    <a:pt x="280664" y="1322179"/>
                  </a:lnTo>
                  <a:lnTo>
                    <a:pt x="0" y="1322179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2" name="Shape 76638"/>
            <p:cNvSpPr/>
            <p:nvPr/>
          </p:nvSpPr>
          <p:spPr>
            <a:xfrm>
              <a:off x="3381480" y="861020"/>
              <a:ext cx="288250" cy="1702118"/>
            </a:xfrm>
            <a:custGeom>
              <a:avLst/>
              <a:gdLst/>
              <a:ahLst/>
              <a:cxnLst/>
              <a:rect l="0" t="0" r="0" b="0"/>
              <a:pathLst>
                <a:path w="288250" h="1702118">
                  <a:moveTo>
                    <a:pt x="0" y="0"/>
                  </a:moveTo>
                  <a:lnTo>
                    <a:pt x="288250" y="0"/>
                  </a:lnTo>
                  <a:lnTo>
                    <a:pt x="288250" y="1702118"/>
                  </a:lnTo>
                  <a:lnTo>
                    <a:pt x="0" y="1702118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3" name="Shape 76639"/>
            <p:cNvSpPr/>
            <p:nvPr/>
          </p:nvSpPr>
          <p:spPr>
            <a:xfrm>
              <a:off x="3866953" y="815427"/>
              <a:ext cx="280664" cy="1747711"/>
            </a:xfrm>
            <a:custGeom>
              <a:avLst/>
              <a:gdLst/>
              <a:ahLst/>
              <a:cxnLst/>
              <a:rect l="0" t="0" r="0" b="0"/>
              <a:pathLst>
                <a:path w="280664" h="1747711">
                  <a:moveTo>
                    <a:pt x="0" y="0"/>
                  </a:moveTo>
                  <a:lnTo>
                    <a:pt x="280664" y="0"/>
                  </a:lnTo>
                  <a:lnTo>
                    <a:pt x="280664" y="1747711"/>
                  </a:lnTo>
                  <a:lnTo>
                    <a:pt x="0" y="1747711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4" name="Shape 76640"/>
            <p:cNvSpPr/>
            <p:nvPr/>
          </p:nvSpPr>
          <p:spPr>
            <a:xfrm>
              <a:off x="4822728" y="557069"/>
              <a:ext cx="280664" cy="2006069"/>
            </a:xfrm>
            <a:custGeom>
              <a:avLst/>
              <a:gdLst/>
              <a:ahLst/>
              <a:cxnLst/>
              <a:rect l="0" t="0" r="0" b="0"/>
              <a:pathLst>
                <a:path w="280664" h="2006069">
                  <a:moveTo>
                    <a:pt x="0" y="0"/>
                  </a:moveTo>
                  <a:lnTo>
                    <a:pt x="280664" y="0"/>
                  </a:lnTo>
                  <a:lnTo>
                    <a:pt x="280664" y="2006069"/>
                  </a:lnTo>
                  <a:lnTo>
                    <a:pt x="0" y="2006069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5" name="Shape 76641"/>
            <p:cNvSpPr/>
            <p:nvPr/>
          </p:nvSpPr>
          <p:spPr>
            <a:xfrm>
              <a:off x="1462344" y="1529714"/>
              <a:ext cx="280664" cy="227964"/>
            </a:xfrm>
            <a:custGeom>
              <a:avLst/>
              <a:gdLst/>
              <a:ahLst/>
              <a:cxnLst/>
              <a:rect l="0" t="0" r="0" b="0"/>
              <a:pathLst>
                <a:path w="280664" h="227964">
                  <a:moveTo>
                    <a:pt x="0" y="0"/>
                  </a:moveTo>
                  <a:lnTo>
                    <a:pt x="280664" y="0"/>
                  </a:lnTo>
                  <a:lnTo>
                    <a:pt x="280664" y="227964"/>
                  </a:lnTo>
                  <a:lnTo>
                    <a:pt x="0" y="227964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6" name="Shape 76642"/>
            <p:cNvSpPr/>
            <p:nvPr/>
          </p:nvSpPr>
          <p:spPr>
            <a:xfrm>
              <a:off x="1947817" y="1522115"/>
              <a:ext cx="280664" cy="182371"/>
            </a:xfrm>
            <a:custGeom>
              <a:avLst/>
              <a:gdLst/>
              <a:ahLst/>
              <a:cxnLst/>
              <a:rect l="0" t="0" r="0" b="0"/>
              <a:pathLst>
                <a:path w="280664" h="182371">
                  <a:moveTo>
                    <a:pt x="0" y="0"/>
                  </a:moveTo>
                  <a:lnTo>
                    <a:pt x="280664" y="0"/>
                  </a:lnTo>
                  <a:lnTo>
                    <a:pt x="280664" y="182371"/>
                  </a:lnTo>
                  <a:lnTo>
                    <a:pt x="0" y="182371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7" name="Shape 76643"/>
            <p:cNvSpPr/>
            <p:nvPr/>
          </p:nvSpPr>
          <p:spPr>
            <a:xfrm>
              <a:off x="984456" y="1446127"/>
              <a:ext cx="280664" cy="379939"/>
            </a:xfrm>
            <a:custGeom>
              <a:avLst/>
              <a:gdLst/>
              <a:ahLst/>
              <a:cxnLst/>
              <a:rect l="0" t="0" r="0" b="0"/>
              <a:pathLst>
                <a:path w="280664" h="379939">
                  <a:moveTo>
                    <a:pt x="0" y="0"/>
                  </a:moveTo>
                  <a:lnTo>
                    <a:pt x="280664" y="0"/>
                  </a:lnTo>
                  <a:lnTo>
                    <a:pt x="280664" y="379939"/>
                  </a:lnTo>
                  <a:lnTo>
                    <a:pt x="0" y="379939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8" name="Shape 76644"/>
            <p:cNvSpPr/>
            <p:nvPr/>
          </p:nvSpPr>
          <p:spPr>
            <a:xfrm>
              <a:off x="506569" y="1332145"/>
              <a:ext cx="280664" cy="683881"/>
            </a:xfrm>
            <a:custGeom>
              <a:avLst/>
              <a:gdLst/>
              <a:ahLst/>
              <a:cxnLst/>
              <a:rect l="0" t="0" r="0" b="0"/>
              <a:pathLst>
                <a:path w="280664" h="683881">
                  <a:moveTo>
                    <a:pt x="0" y="0"/>
                  </a:moveTo>
                  <a:lnTo>
                    <a:pt x="280664" y="0"/>
                  </a:lnTo>
                  <a:lnTo>
                    <a:pt x="280664" y="683881"/>
                  </a:lnTo>
                  <a:lnTo>
                    <a:pt x="0" y="683881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9" name="Shape 76645"/>
            <p:cNvSpPr/>
            <p:nvPr/>
          </p:nvSpPr>
          <p:spPr>
            <a:xfrm>
              <a:off x="2425705" y="807829"/>
              <a:ext cx="280664" cy="433131"/>
            </a:xfrm>
            <a:custGeom>
              <a:avLst/>
              <a:gdLst/>
              <a:ahLst/>
              <a:cxnLst/>
              <a:rect l="0" t="0" r="0" b="0"/>
              <a:pathLst>
                <a:path w="280664" h="433131">
                  <a:moveTo>
                    <a:pt x="0" y="0"/>
                  </a:moveTo>
                  <a:lnTo>
                    <a:pt x="280664" y="0"/>
                  </a:lnTo>
                  <a:lnTo>
                    <a:pt x="280664" y="433131"/>
                  </a:lnTo>
                  <a:lnTo>
                    <a:pt x="0" y="433131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0" name="Shape 76646"/>
            <p:cNvSpPr/>
            <p:nvPr/>
          </p:nvSpPr>
          <p:spPr>
            <a:xfrm>
              <a:off x="3381480" y="587464"/>
              <a:ext cx="288250" cy="273557"/>
            </a:xfrm>
            <a:custGeom>
              <a:avLst/>
              <a:gdLst/>
              <a:ahLst/>
              <a:cxnLst/>
              <a:rect l="0" t="0" r="0" b="0"/>
              <a:pathLst>
                <a:path w="288250" h="273557">
                  <a:moveTo>
                    <a:pt x="0" y="0"/>
                  </a:moveTo>
                  <a:lnTo>
                    <a:pt x="288250" y="0"/>
                  </a:lnTo>
                  <a:lnTo>
                    <a:pt x="288250" y="273557"/>
                  </a:lnTo>
                  <a:lnTo>
                    <a:pt x="0" y="273557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1" name="Shape 76647"/>
            <p:cNvSpPr/>
            <p:nvPr/>
          </p:nvSpPr>
          <p:spPr>
            <a:xfrm>
              <a:off x="2903592" y="389896"/>
              <a:ext cx="280664" cy="927052"/>
            </a:xfrm>
            <a:custGeom>
              <a:avLst/>
              <a:gdLst/>
              <a:ahLst/>
              <a:cxnLst/>
              <a:rect l="0" t="0" r="0" b="0"/>
              <a:pathLst>
                <a:path w="280664" h="927052">
                  <a:moveTo>
                    <a:pt x="0" y="0"/>
                  </a:moveTo>
                  <a:lnTo>
                    <a:pt x="280664" y="0"/>
                  </a:lnTo>
                  <a:lnTo>
                    <a:pt x="280664" y="927052"/>
                  </a:lnTo>
                  <a:lnTo>
                    <a:pt x="0" y="927052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2" name="Shape 76648"/>
            <p:cNvSpPr/>
            <p:nvPr/>
          </p:nvSpPr>
          <p:spPr>
            <a:xfrm>
              <a:off x="984456" y="1430929"/>
              <a:ext cx="280664" cy="15198"/>
            </a:xfrm>
            <a:custGeom>
              <a:avLst/>
              <a:gdLst/>
              <a:ahLst/>
              <a:cxnLst/>
              <a:rect l="0" t="0" r="0" b="0"/>
              <a:pathLst>
                <a:path w="280664" h="15198">
                  <a:moveTo>
                    <a:pt x="0" y="0"/>
                  </a:moveTo>
                  <a:lnTo>
                    <a:pt x="280664" y="0"/>
                  </a:lnTo>
                  <a:lnTo>
                    <a:pt x="280664" y="15198"/>
                  </a:lnTo>
                  <a:lnTo>
                    <a:pt x="0" y="1519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06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3" name="Shape 76649"/>
            <p:cNvSpPr/>
            <p:nvPr/>
          </p:nvSpPr>
          <p:spPr>
            <a:xfrm>
              <a:off x="1947817" y="1370139"/>
              <a:ext cx="280664" cy="151976"/>
            </a:xfrm>
            <a:custGeom>
              <a:avLst/>
              <a:gdLst/>
              <a:ahLst/>
              <a:cxnLst/>
              <a:rect l="0" t="0" r="0" b="0"/>
              <a:pathLst>
                <a:path w="280664" h="151976">
                  <a:moveTo>
                    <a:pt x="0" y="0"/>
                  </a:moveTo>
                  <a:lnTo>
                    <a:pt x="280664" y="0"/>
                  </a:lnTo>
                  <a:lnTo>
                    <a:pt x="280664" y="151976"/>
                  </a:lnTo>
                  <a:lnTo>
                    <a:pt x="0" y="15197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00206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4" name="Shape 76650"/>
            <p:cNvSpPr/>
            <p:nvPr/>
          </p:nvSpPr>
          <p:spPr>
            <a:xfrm>
              <a:off x="3381480" y="541871"/>
              <a:ext cx="288250" cy="45593"/>
            </a:xfrm>
            <a:custGeom>
              <a:avLst/>
              <a:gdLst/>
              <a:ahLst/>
              <a:cxnLst/>
              <a:rect l="0" t="0" r="0" b="0"/>
              <a:pathLst>
                <a:path w="288250" h="45593">
                  <a:moveTo>
                    <a:pt x="0" y="0"/>
                  </a:moveTo>
                  <a:lnTo>
                    <a:pt x="288250" y="0"/>
                  </a:lnTo>
                  <a:lnTo>
                    <a:pt x="288250" y="45593"/>
                  </a:lnTo>
                  <a:lnTo>
                    <a:pt x="0" y="4559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00206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5" name="Shape 76651"/>
            <p:cNvSpPr/>
            <p:nvPr/>
          </p:nvSpPr>
          <p:spPr>
            <a:xfrm>
              <a:off x="4822728" y="473482"/>
              <a:ext cx="280664" cy="83587"/>
            </a:xfrm>
            <a:custGeom>
              <a:avLst/>
              <a:gdLst/>
              <a:ahLst/>
              <a:cxnLst/>
              <a:rect l="0" t="0" r="0" b="0"/>
              <a:pathLst>
                <a:path w="280664" h="83587">
                  <a:moveTo>
                    <a:pt x="0" y="0"/>
                  </a:moveTo>
                  <a:lnTo>
                    <a:pt x="280664" y="0"/>
                  </a:lnTo>
                  <a:lnTo>
                    <a:pt x="280664" y="83587"/>
                  </a:lnTo>
                  <a:lnTo>
                    <a:pt x="0" y="83587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00206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6" name="Shape 76652"/>
            <p:cNvSpPr/>
            <p:nvPr/>
          </p:nvSpPr>
          <p:spPr>
            <a:xfrm>
              <a:off x="2903592" y="344303"/>
              <a:ext cx="280664" cy="45593"/>
            </a:xfrm>
            <a:custGeom>
              <a:avLst/>
              <a:gdLst/>
              <a:ahLst/>
              <a:cxnLst/>
              <a:rect l="0" t="0" r="0" b="0"/>
              <a:pathLst>
                <a:path w="280664" h="45593">
                  <a:moveTo>
                    <a:pt x="0" y="0"/>
                  </a:moveTo>
                  <a:lnTo>
                    <a:pt x="280664" y="0"/>
                  </a:lnTo>
                  <a:lnTo>
                    <a:pt x="280664" y="45593"/>
                  </a:lnTo>
                  <a:lnTo>
                    <a:pt x="0" y="4559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00206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7" name="Shape 742"/>
            <p:cNvSpPr/>
            <p:nvPr/>
          </p:nvSpPr>
          <p:spPr>
            <a:xfrm>
              <a:off x="404164" y="196076"/>
              <a:ext cx="0" cy="2370862"/>
            </a:xfrm>
            <a:custGeom>
              <a:avLst/>
              <a:gdLst/>
              <a:ahLst/>
              <a:cxnLst/>
              <a:rect l="0" t="0" r="0" b="0"/>
              <a:pathLst>
                <a:path h="2370862">
                  <a:moveTo>
                    <a:pt x="0" y="2370862"/>
                  </a:moveTo>
                  <a:lnTo>
                    <a:pt x="0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8" name="Shape 743"/>
            <p:cNvSpPr/>
            <p:nvPr/>
          </p:nvSpPr>
          <p:spPr>
            <a:xfrm>
              <a:off x="373822" y="2566938"/>
              <a:ext cx="30342" cy="0"/>
            </a:xfrm>
            <a:custGeom>
              <a:avLst/>
              <a:gdLst/>
              <a:ahLst/>
              <a:cxnLst/>
              <a:rect l="0" t="0" r="0" b="0"/>
              <a:pathLst>
                <a:path w="30342">
                  <a:moveTo>
                    <a:pt x="0" y="0"/>
                  </a:moveTo>
                  <a:lnTo>
                    <a:pt x="30342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29" name="Shape 744"/>
            <p:cNvSpPr/>
            <p:nvPr/>
          </p:nvSpPr>
          <p:spPr>
            <a:xfrm>
              <a:off x="373822" y="2171801"/>
              <a:ext cx="30342" cy="0"/>
            </a:xfrm>
            <a:custGeom>
              <a:avLst/>
              <a:gdLst/>
              <a:ahLst/>
              <a:cxnLst/>
              <a:rect l="0" t="0" r="0" b="0"/>
              <a:pathLst>
                <a:path w="30342">
                  <a:moveTo>
                    <a:pt x="0" y="0"/>
                  </a:moveTo>
                  <a:lnTo>
                    <a:pt x="30342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0" name="Shape 745"/>
            <p:cNvSpPr/>
            <p:nvPr/>
          </p:nvSpPr>
          <p:spPr>
            <a:xfrm>
              <a:off x="373822" y="1776623"/>
              <a:ext cx="30342" cy="0"/>
            </a:xfrm>
            <a:custGeom>
              <a:avLst/>
              <a:gdLst/>
              <a:ahLst/>
              <a:cxnLst/>
              <a:rect l="0" t="0" r="0" b="0"/>
              <a:pathLst>
                <a:path w="30342">
                  <a:moveTo>
                    <a:pt x="0" y="0"/>
                  </a:moveTo>
                  <a:lnTo>
                    <a:pt x="30342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1" name="Shape 746"/>
            <p:cNvSpPr/>
            <p:nvPr/>
          </p:nvSpPr>
          <p:spPr>
            <a:xfrm>
              <a:off x="373822" y="1381486"/>
              <a:ext cx="30342" cy="0"/>
            </a:xfrm>
            <a:custGeom>
              <a:avLst/>
              <a:gdLst/>
              <a:ahLst/>
              <a:cxnLst/>
              <a:rect l="0" t="0" r="0" b="0"/>
              <a:pathLst>
                <a:path w="30342">
                  <a:moveTo>
                    <a:pt x="0" y="0"/>
                  </a:moveTo>
                  <a:lnTo>
                    <a:pt x="30342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2" name="Shape 747"/>
            <p:cNvSpPr/>
            <p:nvPr/>
          </p:nvSpPr>
          <p:spPr>
            <a:xfrm>
              <a:off x="373822" y="986350"/>
              <a:ext cx="30342" cy="0"/>
            </a:xfrm>
            <a:custGeom>
              <a:avLst/>
              <a:gdLst/>
              <a:ahLst/>
              <a:cxnLst/>
              <a:rect l="0" t="0" r="0" b="0"/>
              <a:pathLst>
                <a:path w="30342">
                  <a:moveTo>
                    <a:pt x="0" y="0"/>
                  </a:moveTo>
                  <a:lnTo>
                    <a:pt x="30342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3" name="Shape 748"/>
            <p:cNvSpPr/>
            <p:nvPr/>
          </p:nvSpPr>
          <p:spPr>
            <a:xfrm>
              <a:off x="373822" y="591213"/>
              <a:ext cx="30342" cy="0"/>
            </a:xfrm>
            <a:custGeom>
              <a:avLst/>
              <a:gdLst/>
              <a:ahLst/>
              <a:cxnLst/>
              <a:rect l="0" t="0" r="0" b="0"/>
              <a:pathLst>
                <a:path w="30342">
                  <a:moveTo>
                    <a:pt x="0" y="0"/>
                  </a:moveTo>
                  <a:lnTo>
                    <a:pt x="30342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4" name="Shape 749"/>
            <p:cNvSpPr/>
            <p:nvPr/>
          </p:nvSpPr>
          <p:spPr>
            <a:xfrm>
              <a:off x="373822" y="196076"/>
              <a:ext cx="30342" cy="0"/>
            </a:xfrm>
            <a:custGeom>
              <a:avLst/>
              <a:gdLst/>
              <a:ahLst/>
              <a:cxnLst/>
              <a:rect l="0" t="0" r="0" b="0"/>
              <a:pathLst>
                <a:path w="30342">
                  <a:moveTo>
                    <a:pt x="0" y="0"/>
                  </a:moveTo>
                  <a:lnTo>
                    <a:pt x="30342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5" name="Shape 750"/>
            <p:cNvSpPr/>
            <p:nvPr/>
          </p:nvSpPr>
          <p:spPr>
            <a:xfrm>
              <a:off x="404164" y="2566938"/>
              <a:ext cx="4801684" cy="0"/>
            </a:xfrm>
            <a:custGeom>
              <a:avLst/>
              <a:gdLst/>
              <a:ahLst/>
              <a:cxnLst/>
              <a:rect l="0" t="0" r="0" b="0"/>
              <a:pathLst>
                <a:path w="4801684">
                  <a:moveTo>
                    <a:pt x="0" y="0"/>
                  </a:moveTo>
                  <a:lnTo>
                    <a:pt x="4801684" y="0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6" name="Shape 751"/>
            <p:cNvSpPr/>
            <p:nvPr/>
          </p:nvSpPr>
          <p:spPr>
            <a:xfrm>
              <a:off x="404164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7" name="Shape 752"/>
            <p:cNvSpPr/>
            <p:nvPr/>
          </p:nvSpPr>
          <p:spPr>
            <a:xfrm>
              <a:off x="882052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8" name="Shape 753"/>
            <p:cNvSpPr/>
            <p:nvPr/>
          </p:nvSpPr>
          <p:spPr>
            <a:xfrm>
              <a:off x="1367576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39" name="Shape 754"/>
            <p:cNvSpPr/>
            <p:nvPr/>
          </p:nvSpPr>
          <p:spPr>
            <a:xfrm>
              <a:off x="1845463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0" name="Shape 755"/>
            <p:cNvSpPr/>
            <p:nvPr/>
          </p:nvSpPr>
          <p:spPr>
            <a:xfrm>
              <a:off x="2323351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1" name="Shape 756"/>
            <p:cNvSpPr/>
            <p:nvPr/>
          </p:nvSpPr>
          <p:spPr>
            <a:xfrm>
              <a:off x="2808824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2" name="Shape 757"/>
            <p:cNvSpPr/>
            <p:nvPr/>
          </p:nvSpPr>
          <p:spPr>
            <a:xfrm>
              <a:off x="3286712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3" name="Shape 758"/>
            <p:cNvSpPr/>
            <p:nvPr/>
          </p:nvSpPr>
          <p:spPr>
            <a:xfrm>
              <a:off x="3764599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4" name="Shape 759"/>
            <p:cNvSpPr/>
            <p:nvPr/>
          </p:nvSpPr>
          <p:spPr>
            <a:xfrm>
              <a:off x="4242487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5" name="Shape 760"/>
            <p:cNvSpPr/>
            <p:nvPr/>
          </p:nvSpPr>
          <p:spPr>
            <a:xfrm>
              <a:off x="4727960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6" name="Shape 761"/>
            <p:cNvSpPr/>
            <p:nvPr/>
          </p:nvSpPr>
          <p:spPr>
            <a:xfrm>
              <a:off x="5205848" y="2566938"/>
              <a:ext cx="0" cy="30395"/>
            </a:xfrm>
            <a:custGeom>
              <a:avLst/>
              <a:gdLst/>
              <a:ahLst/>
              <a:cxnLst/>
              <a:rect l="0" t="0" r="0" b="0"/>
              <a:pathLst>
                <a:path h="30395">
                  <a:moveTo>
                    <a:pt x="0" y="0"/>
                  </a:moveTo>
                  <a:lnTo>
                    <a:pt x="0" y="30395"/>
                  </a:lnTo>
                </a:path>
              </a:pathLst>
            </a:custGeom>
            <a:ln w="7586" cap="flat">
              <a:round/>
            </a:ln>
          </p:spPr>
          <p:style>
            <a:lnRef idx="1">
              <a:srgbClr val="8989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47" name="Rectangle 762"/>
            <p:cNvSpPr/>
            <p:nvPr/>
          </p:nvSpPr>
          <p:spPr>
            <a:xfrm>
              <a:off x="578378" y="1167969"/>
              <a:ext cx="159604" cy="1300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31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Rectangle 763"/>
            <p:cNvSpPr/>
            <p:nvPr/>
          </p:nvSpPr>
          <p:spPr>
            <a:xfrm>
              <a:off x="1059603" y="1267766"/>
              <a:ext cx="159940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29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Rectangle 764"/>
            <p:cNvSpPr/>
            <p:nvPr/>
          </p:nvSpPr>
          <p:spPr>
            <a:xfrm>
              <a:off x="1540525" y="1361485"/>
              <a:ext cx="15960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26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765"/>
            <p:cNvSpPr/>
            <p:nvPr/>
          </p:nvSpPr>
          <p:spPr>
            <a:xfrm>
              <a:off x="2021650" y="1209002"/>
              <a:ext cx="159940" cy="1300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30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Rectangle 766"/>
            <p:cNvSpPr/>
            <p:nvPr/>
          </p:nvSpPr>
          <p:spPr>
            <a:xfrm>
              <a:off x="2502571" y="645172"/>
              <a:ext cx="15960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44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767"/>
            <p:cNvSpPr/>
            <p:nvPr/>
          </p:nvSpPr>
          <p:spPr>
            <a:xfrm>
              <a:off x="2983696" y="179316"/>
              <a:ext cx="15960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56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68"/>
            <p:cNvSpPr/>
            <p:nvPr/>
          </p:nvSpPr>
          <p:spPr>
            <a:xfrm>
              <a:off x="3464718" y="373845"/>
              <a:ext cx="159604" cy="1300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51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769"/>
            <p:cNvSpPr/>
            <p:nvPr/>
          </p:nvSpPr>
          <p:spPr>
            <a:xfrm>
              <a:off x="3945539" y="648719"/>
              <a:ext cx="15960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44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Rectangle 770"/>
            <p:cNvSpPr/>
            <p:nvPr/>
          </p:nvSpPr>
          <p:spPr>
            <a:xfrm>
              <a:off x="4426765" y="1156317"/>
              <a:ext cx="159940" cy="1300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32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771"/>
            <p:cNvSpPr/>
            <p:nvPr/>
          </p:nvSpPr>
          <p:spPr>
            <a:xfrm>
              <a:off x="4907686" y="303430"/>
              <a:ext cx="15960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53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772"/>
            <p:cNvSpPr/>
            <p:nvPr/>
          </p:nvSpPr>
          <p:spPr>
            <a:xfrm>
              <a:off x="267625" y="2536528"/>
              <a:ext cx="72841" cy="12003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8" name="Rectangle 773"/>
            <p:cNvSpPr/>
            <p:nvPr/>
          </p:nvSpPr>
          <p:spPr>
            <a:xfrm>
              <a:off x="209975" y="2140631"/>
              <a:ext cx="143462" cy="12003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1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774"/>
            <p:cNvSpPr/>
            <p:nvPr/>
          </p:nvSpPr>
          <p:spPr>
            <a:xfrm>
              <a:off x="209975" y="1744492"/>
              <a:ext cx="143462" cy="12003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1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0" name="Rectangle 775"/>
            <p:cNvSpPr/>
            <p:nvPr/>
          </p:nvSpPr>
          <p:spPr>
            <a:xfrm>
              <a:off x="209975" y="1348544"/>
              <a:ext cx="143462" cy="12003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1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30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776"/>
            <p:cNvSpPr/>
            <p:nvPr/>
          </p:nvSpPr>
          <p:spPr>
            <a:xfrm>
              <a:off x="209975" y="952394"/>
              <a:ext cx="143462" cy="12003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1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40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777"/>
            <p:cNvSpPr/>
            <p:nvPr/>
          </p:nvSpPr>
          <p:spPr>
            <a:xfrm>
              <a:off x="209975" y="556244"/>
              <a:ext cx="143462" cy="12003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1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50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778"/>
            <p:cNvSpPr/>
            <p:nvPr/>
          </p:nvSpPr>
          <p:spPr>
            <a:xfrm>
              <a:off x="209975" y="160397"/>
              <a:ext cx="143462" cy="12003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1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60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Rectangle 779"/>
            <p:cNvSpPr/>
            <p:nvPr/>
          </p:nvSpPr>
          <p:spPr>
            <a:xfrm>
              <a:off x="525785" y="2661627"/>
              <a:ext cx="245755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1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780"/>
            <p:cNvSpPr/>
            <p:nvPr/>
          </p:nvSpPr>
          <p:spPr>
            <a:xfrm>
              <a:off x="715676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81"/>
            <p:cNvSpPr/>
            <p:nvPr/>
          </p:nvSpPr>
          <p:spPr>
            <a:xfrm>
              <a:off x="518200" y="2783716"/>
              <a:ext cx="32203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2008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Rectangle 782"/>
            <p:cNvSpPr/>
            <p:nvPr/>
          </p:nvSpPr>
          <p:spPr>
            <a:xfrm>
              <a:off x="1006909" y="2661627"/>
              <a:ext cx="24470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Rectangle 783"/>
            <p:cNvSpPr/>
            <p:nvPr/>
          </p:nvSpPr>
          <p:spPr>
            <a:xfrm>
              <a:off x="1196851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784"/>
            <p:cNvSpPr/>
            <p:nvPr/>
          </p:nvSpPr>
          <p:spPr>
            <a:xfrm>
              <a:off x="999324" y="2783716"/>
              <a:ext cx="32102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2009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785"/>
            <p:cNvSpPr/>
            <p:nvPr/>
          </p:nvSpPr>
          <p:spPr>
            <a:xfrm>
              <a:off x="1487831" y="2661627"/>
              <a:ext cx="245755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Rectangle 786"/>
            <p:cNvSpPr/>
            <p:nvPr/>
          </p:nvSpPr>
          <p:spPr>
            <a:xfrm>
              <a:off x="1677773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Rectangle 787"/>
            <p:cNvSpPr/>
            <p:nvPr/>
          </p:nvSpPr>
          <p:spPr>
            <a:xfrm>
              <a:off x="1480246" y="2783716"/>
              <a:ext cx="32203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2010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Rectangle 788"/>
            <p:cNvSpPr/>
            <p:nvPr/>
          </p:nvSpPr>
          <p:spPr>
            <a:xfrm>
              <a:off x="1968854" y="2661627"/>
              <a:ext cx="24470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4" name="Rectangle 789"/>
            <p:cNvSpPr/>
            <p:nvPr/>
          </p:nvSpPr>
          <p:spPr>
            <a:xfrm>
              <a:off x="2158695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Rectangle 790"/>
            <p:cNvSpPr/>
            <p:nvPr/>
          </p:nvSpPr>
          <p:spPr>
            <a:xfrm>
              <a:off x="1961269" y="2783716"/>
              <a:ext cx="32102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2011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Rectangle 791"/>
            <p:cNvSpPr/>
            <p:nvPr/>
          </p:nvSpPr>
          <p:spPr>
            <a:xfrm>
              <a:off x="2449978" y="2661627"/>
              <a:ext cx="24470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7" name="Rectangle 792"/>
            <p:cNvSpPr/>
            <p:nvPr/>
          </p:nvSpPr>
          <p:spPr>
            <a:xfrm>
              <a:off x="2639819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8" name="Rectangle 793"/>
            <p:cNvSpPr/>
            <p:nvPr/>
          </p:nvSpPr>
          <p:spPr>
            <a:xfrm>
              <a:off x="2442393" y="2783716"/>
              <a:ext cx="32102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2012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9" name="Rectangle 794"/>
            <p:cNvSpPr/>
            <p:nvPr/>
          </p:nvSpPr>
          <p:spPr>
            <a:xfrm>
              <a:off x="2930900" y="2661627"/>
              <a:ext cx="24470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0" name="Rectangle 795"/>
            <p:cNvSpPr/>
            <p:nvPr/>
          </p:nvSpPr>
          <p:spPr>
            <a:xfrm>
              <a:off x="3120842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Rectangle 796"/>
            <p:cNvSpPr/>
            <p:nvPr/>
          </p:nvSpPr>
          <p:spPr>
            <a:xfrm>
              <a:off x="2923315" y="2783716"/>
              <a:ext cx="32102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2013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" name="Rectangle 797"/>
            <p:cNvSpPr/>
            <p:nvPr/>
          </p:nvSpPr>
          <p:spPr>
            <a:xfrm>
              <a:off x="3412024" y="2661627"/>
              <a:ext cx="24470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3" name="Rectangle 798"/>
            <p:cNvSpPr/>
            <p:nvPr/>
          </p:nvSpPr>
          <p:spPr>
            <a:xfrm>
              <a:off x="3601966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4" name="Rectangle 799"/>
            <p:cNvSpPr/>
            <p:nvPr/>
          </p:nvSpPr>
          <p:spPr>
            <a:xfrm>
              <a:off x="3404439" y="2783716"/>
              <a:ext cx="32102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2014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5" name="Rectangle 800"/>
            <p:cNvSpPr/>
            <p:nvPr/>
          </p:nvSpPr>
          <p:spPr>
            <a:xfrm>
              <a:off x="3893047" y="2661627"/>
              <a:ext cx="245755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6" name="Rectangle 801"/>
            <p:cNvSpPr/>
            <p:nvPr/>
          </p:nvSpPr>
          <p:spPr>
            <a:xfrm>
              <a:off x="4082888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7" name="Rectangle 802"/>
            <p:cNvSpPr/>
            <p:nvPr/>
          </p:nvSpPr>
          <p:spPr>
            <a:xfrm>
              <a:off x="3885462" y="2783716"/>
              <a:ext cx="32203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2015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8" name="Rectangle 803"/>
            <p:cNvSpPr/>
            <p:nvPr/>
          </p:nvSpPr>
          <p:spPr>
            <a:xfrm>
              <a:off x="4374172" y="2661627"/>
              <a:ext cx="24470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9" name="Rectangle 804"/>
            <p:cNvSpPr/>
            <p:nvPr/>
          </p:nvSpPr>
          <p:spPr>
            <a:xfrm>
              <a:off x="4564012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0" name="Rectangle 805"/>
            <p:cNvSpPr/>
            <p:nvPr/>
          </p:nvSpPr>
          <p:spPr>
            <a:xfrm>
              <a:off x="4366384" y="2783716"/>
              <a:ext cx="321024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2016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1" name="Rectangle 806"/>
            <p:cNvSpPr/>
            <p:nvPr/>
          </p:nvSpPr>
          <p:spPr>
            <a:xfrm>
              <a:off x="4855093" y="2661627"/>
              <a:ext cx="245755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Ene</a:t>
              </a:r>
              <a:r>
                <a:rPr lang="es-AR" sz="1400" spc="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" name="Rectangle 807"/>
            <p:cNvSpPr/>
            <p:nvPr/>
          </p:nvSpPr>
          <p:spPr>
            <a:xfrm>
              <a:off x="5045035" y="2661627"/>
              <a:ext cx="46416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3" name="Rectangle 808"/>
            <p:cNvSpPr/>
            <p:nvPr/>
          </p:nvSpPr>
          <p:spPr>
            <a:xfrm>
              <a:off x="4847508" y="2783716"/>
              <a:ext cx="322033" cy="13000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1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2017</a:t>
              </a:r>
              <a:endParaRPr lang="es-AR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4" name="Rectangle 809"/>
            <p:cNvSpPr/>
            <p:nvPr/>
          </p:nvSpPr>
          <p:spPr>
            <a:xfrm rot="16200001">
              <a:off x="-528310" y="1177869"/>
              <a:ext cx="1166944" cy="1294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</a:t>
              </a:r>
              <a:r>
                <a:rPr lang="es-AR" sz="1400" spc="-94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millones</a:t>
              </a:r>
              <a:r>
                <a:rPr lang="es-AR" sz="1400" spc="-94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s-AR" sz="1400" spc="-94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</a:t>
              </a:r>
              <a:r>
                <a:rPr lang="es-AR" sz="14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de</a:t>
              </a:r>
              <a:r>
                <a:rPr lang="es-AR" sz="1400" spc="-94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s-AR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USD</a:t>
              </a:r>
            </a:p>
          </p:txBody>
        </p:sp>
        <p:sp>
          <p:nvSpPr>
            <p:cNvPr id="95" name="Shape 76743"/>
            <p:cNvSpPr/>
            <p:nvPr/>
          </p:nvSpPr>
          <p:spPr>
            <a:xfrm>
              <a:off x="624773" y="302603"/>
              <a:ext cx="111181" cy="97113"/>
            </a:xfrm>
            <a:custGeom>
              <a:avLst/>
              <a:gdLst/>
              <a:ahLst/>
              <a:cxnLst/>
              <a:rect l="0" t="0" r="0" b="0"/>
              <a:pathLst>
                <a:path w="60684" h="68389">
                  <a:moveTo>
                    <a:pt x="0" y="0"/>
                  </a:moveTo>
                  <a:lnTo>
                    <a:pt x="60684" y="0"/>
                  </a:lnTo>
                  <a:lnTo>
                    <a:pt x="60684" y="68389"/>
                  </a:lnTo>
                  <a:lnTo>
                    <a:pt x="0" y="68389"/>
                  </a:lnTo>
                  <a:lnTo>
                    <a:pt x="0" y="0"/>
                  </a:lnTo>
                </a:path>
              </a:pathLst>
            </a:custGeom>
            <a:solidFill>
              <a:srgbClr val="03D0F5"/>
            </a:solidFill>
            <a:ln w="0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FF461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97" name="Rectangle 51566"/>
            <p:cNvSpPr/>
            <p:nvPr/>
          </p:nvSpPr>
          <p:spPr>
            <a:xfrm>
              <a:off x="757664" y="197445"/>
              <a:ext cx="318644" cy="18858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1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  </a:t>
              </a:r>
              <a:r>
                <a:rPr lang="es-AR" sz="14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CPD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" name="Shape 76746"/>
            <p:cNvSpPr/>
            <p:nvPr/>
          </p:nvSpPr>
          <p:spPr>
            <a:xfrm>
              <a:off x="1083615" y="298483"/>
              <a:ext cx="111181" cy="97113"/>
            </a:xfrm>
            <a:custGeom>
              <a:avLst/>
              <a:gdLst/>
              <a:ahLst/>
              <a:cxnLst/>
              <a:rect l="0" t="0" r="0" b="0"/>
              <a:pathLst>
                <a:path w="68270" h="68389">
                  <a:moveTo>
                    <a:pt x="0" y="0"/>
                  </a:moveTo>
                  <a:lnTo>
                    <a:pt x="68270" y="0"/>
                  </a:lnTo>
                  <a:lnTo>
                    <a:pt x="68270" y="68389"/>
                  </a:lnTo>
                  <a:lnTo>
                    <a:pt x="0" y="68389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 w="0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6CC24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99" name="Rectangle 813"/>
            <p:cNvSpPr/>
            <p:nvPr/>
          </p:nvSpPr>
          <p:spPr>
            <a:xfrm>
              <a:off x="1244005" y="312434"/>
              <a:ext cx="141694" cy="1399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FF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0" name="Shape 76749"/>
            <p:cNvSpPr/>
            <p:nvPr/>
          </p:nvSpPr>
          <p:spPr>
            <a:xfrm>
              <a:off x="1500959" y="302041"/>
              <a:ext cx="110666" cy="97427"/>
            </a:xfrm>
            <a:custGeom>
              <a:avLst/>
              <a:gdLst/>
              <a:ahLst/>
              <a:cxnLst/>
              <a:rect l="0" t="0" r="0" b="0"/>
              <a:pathLst>
                <a:path w="60684" h="68389">
                  <a:moveTo>
                    <a:pt x="0" y="0"/>
                  </a:moveTo>
                  <a:lnTo>
                    <a:pt x="60684" y="0"/>
                  </a:lnTo>
                  <a:lnTo>
                    <a:pt x="60684" y="68389"/>
                  </a:lnTo>
                  <a:lnTo>
                    <a:pt x="0" y="68389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00206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AR"/>
            </a:p>
          </p:txBody>
        </p:sp>
        <p:sp>
          <p:nvSpPr>
            <p:cNvPr id="101" name="Rectangle 815"/>
            <p:cNvSpPr/>
            <p:nvPr/>
          </p:nvSpPr>
          <p:spPr>
            <a:xfrm>
              <a:off x="1673738" y="305411"/>
              <a:ext cx="198630" cy="1399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spc="-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ON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5" name="Rectangle 834"/>
            <p:cNvSpPr/>
            <p:nvPr/>
          </p:nvSpPr>
          <p:spPr>
            <a:xfrm>
              <a:off x="2016166" y="5928"/>
              <a:ext cx="1544319" cy="1760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4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 millones de USD</a:t>
              </a:r>
              <a:endParaRPr lang="es-AR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6" name="Rectangle 835"/>
            <p:cNvSpPr/>
            <p:nvPr/>
          </p:nvSpPr>
          <p:spPr>
            <a:xfrm>
              <a:off x="3179232" y="0"/>
              <a:ext cx="29390" cy="11603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7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s-A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07" name="CuadroTexto 106"/>
          <p:cNvSpPr txBox="1"/>
          <p:nvPr/>
        </p:nvSpPr>
        <p:spPr>
          <a:xfrm>
            <a:off x="-71118" y="6603602"/>
            <a:ext cx="3278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/>
              <a:t>Fuente: </a:t>
            </a:r>
            <a:r>
              <a:rPr lang="es-AR" sz="1000" i="1" dirty="0" smtClean="0"/>
              <a:t>IAMC (Instituto Argentino de Mercado de Capitales)</a:t>
            </a:r>
            <a:endParaRPr lang="es-AR" sz="1000" i="1" dirty="0"/>
          </a:p>
        </p:txBody>
      </p:sp>
    </p:spTree>
    <p:extLst>
      <p:ext uri="{BB962C8B-B14F-4D97-AF65-F5344CB8AC3E}">
        <p14:creationId xmlns:p14="http://schemas.microsoft.com/office/powerpoint/2010/main" val="47566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EL MERCADO DE CAPITALES Y LA COMISIÓN NACIONAL DE </a:t>
            </a:r>
            <a:r>
              <a:rPr lang="es-AR" sz="1600" dirty="0" smtClean="0"/>
              <a:t>VALORES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FINANCIAMIENTO PyME EN </a:t>
            </a:r>
            <a:r>
              <a:rPr lang="es-AR" sz="1600" dirty="0" smtClean="0"/>
              <a:t>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 smtClean="0"/>
              <a:t>NORMATIVA PyME CNV</a:t>
            </a:r>
            <a:endParaRPr lang="es-AR" sz="1600" b="1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INSTRUMENTOS PARA PyMEs EN EL MERCADO DE CAPITALES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OFICINA ASISTENCIA PyME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CONCLUSIONES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875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TOPES PyMES CNV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476498" y="4590972"/>
            <a:ext cx="521280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  <a:buFont typeface="Arial" charset="0"/>
              <a:buNone/>
            </a:pPr>
            <a:r>
              <a:rPr lang="es-MX" b="1" dirty="0">
                <a:latin typeface="+mj-lt"/>
              </a:rPr>
              <a:t>Ingresos promedio</a:t>
            </a:r>
          </a:p>
          <a:p>
            <a:pPr algn="ctr" fontAlgn="base">
              <a:spcAft>
                <a:spcPct val="0"/>
              </a:spcAft>
              <a:buFont typeface="Arial" charset="0"/>
              <a:buNone/>
            </a:pPr>
            <a:r>
              <a:rPr lang="es-MX" b="1" dirty="0">
                <a:latin typeface="+mj-lt"/>
              </a:rPr>
              <a:t>últimos </a:t>
            </a:r>
          </a:p>
          <a:p>
            <a:pPr algn="ctr" fontAlgn="base">
              <a:spcAft>
                <a:spcPct val="0"/>
              </a:spcAft>
              <a:buFont typeface="Arial" charset="0"/>
              <a:buNone/>
            </a:pPr>
            <a:r>
              <a:rPr lang="es-MX" b="1" dirty="0">
                <a:latin typeface="+mj-lt"/>
              </a:rPr>
              <a:t>3 Balances o promedio </a:t>
            </a:r>
            <a:r>
              <a:rPr lang="es-MX" b="1" dirty="0" smtClean="0">
                <a:latin typeface="+mj-lt"/>
              </a:rPr>
              <a:t>proporcional si es menor</a:t>
            </a:r>
            <a:endParaRPr lang="es-MX" b="1" dirty="0">
              <a:latin typeface="+mj-lt"/>
            </a:endParaRPr>
          </a:p>
          <a:p>
            <a:pPr algn="ctr" fontAlgn="base">
              <a:spcAft>
                <a:spcPct val="0"/>
              </a:spcAft>
              <a:buFont typeface="Arial" charset="0"/>
              <a:buNone/>
            </a:pPr>
            <a:r>
              <a:rPr lang="es-MX" b="1" dirty="0">
                <a:latin typeface="+mj-lt"/>
              </a:rPr>
              <a:t>(- IVA, Impuesto Interno y hasta 50% exportaciones)</a:t>
            </a:r>
            <a:endParaRPr lang="es-AR" b="1" dirty="0">
              <a:latin typeface="+mj-lt"/>
            </a:endParaRPr>
          </a:p>
          <a:p>
            <a:pPr algn="ctr" fontAlgn="base">
              <a:spcAft>
                <a:spcPct val="0"/>
              </a:spcAft>
              <a:buFont typeface="Arial" charset="0"/>
              <a:buNone/>
            </a:pPr>
            <a:endParaRPr lang="es-MX" dirty="0" smtClean="0">
              <a:solidFill>
                <a:srgbClr val="1DA4CC"/>
              </a:solidFill>
              <a:latin typeface="Arial Black" pitchFamily="34" charset="0"/>
            </a:endParaRPr>
          </a:p>
        </p:txBody>
      </p:sp>
      <p:sp>
        <p:nvSpPr>
          <p:cNvPr id="6" name="Flecha abajo 5"/>
          <p:cNvSpPr/>
          <p:nvPr/>
        </p:nvSpPr>
        <p:spPr>
          <a:xfrm>
            <a:off x="4840585" y="3331914"/>
            <a:ext cx="484632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" name="CuadroTexto 6"/>
          <p:cNvSpPr txBox="1"/>
          <p:nvPr/>
        </p:nvSpPr>
        <p:spPr>
          <a:xfrm>
            <a:off x="-819" y="6611779"/>
            <a:ext cx="718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i="1" dirty="0" smtClean="0"/>
              <a:t>Fuente: CNV. * </a:t>
            </a:r>
            <a:r>
              <a:rPr lang="es-AR" sz="1000" dirty="0" smtClean="0"/>
              <a:t>Montos </a:t>
            </a:r>
            <a:r>
              <a:rPr lang="es-AR" sz="1000" dirty="0"/>
              <a:t>próximos a ser ajustados en virtud de la nueva Resolución 103/2017 SEPYME.</a:t>
            </a:r>
          </a:p>
          <a:p>
            <a:endParaRPr lang="es-AR" sz="1000" i="1" dirty="0"/>
          </a:p>
        </p:txBody>
      </p:sp>
      <p:sp>
        <p:nvSpPr>
          <p:cNvPr id="8" name="Rectángulo 7"/>
          <p:cNvSpPr/>
          <p:nvPr/>
        </p:nvSpPr>
        <p:spPr>
          <a:xfrm>
            <a:off x="1712640" y="1389034"/>
            <a:ext cx="7272808" cy="671552"/>
          </a:xfrm>
          <a:prstGeom prst="rect">
            <a:avLst/>
          </a:prstGeom>
          <a:solidFill>
            <a:srgbClr val="0370B5"/>
          </a:solidFill>
          <a:ln>
            <a:solidFill>
              <a:srgbClr val="03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 smtClean="0"/>
              <a:t>TOPES DE FACTURACIÓN (en millones de $)*</a:t>
            </a:r>
            <a:endParaRPr lang="es-AR" sz="1600" b="1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203158"/>
              </p:ext>
            </p:extLst>
          </p:nvPr>
        </p:nvGraphicFramePr>
        <p:xfrm>
          <a:off x="1712640" y="2060586"/>
          <a:ext cx="727280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771">
                  <a:extLst>
                    <a:ext uri="{9D8B030D-6E8A-4147-A177-3AD203B41FA5}">
                      <a16:colId xmlns:a16="http://schemas.microsoft.com/office/drawing/2014/main" val="2926867685"/>
                    </a:ext>
                  </a:extLst>
                </a:gridCol>
                <a:gridCol w="1865541">
                  <a:extLst>
                    <a:ext uri="{9D8B030D-6E8A-4147-A177-3AD203B41FA5}">
                      <a16:colId xmlns:a16="http://schemas.microsoft.com/office/drawing/2014/main" val="3889557120"/>
                    </a:ext>
                  </a:extLst>
                </a:gridCol>
                <a:gridCol w="1232136">
                  <a:extLst>
                    <a:ext uri="{9D8B030D-6E8A-4147-A177-3AD203B41FA5}">
                      <a16:colId xmlns:a16="http://schemas.microsoft.com/office/drawing/2014/main" val="1730837723"/>
                    </a:ext>
                  </a:extLst>
                </a:gridCol>
                <a:gridCol w="1288144">
                  <a:extLst>
                    <a:ext uri="{9D8B030D-6E8A-4147-A177-3AD203B41FA5}">
                      <a16:colId xmlns:a16="http://schemas.microsoft.com/office/drawing/2014/main" val="17151422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4046583957"/>
                    </a:ext>
                  </a:extLst>
                </a:gridCol>
              </a:tblGrid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solidFill>
                            <a:schemeClr val="bg1"/>
                          </a:solidFill>
                        </a:rPr>
                        <a:t>AGRO</a:t>
                      </a:r>
                      <a:r>
                        <a:rPr lang="es-AR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solidFill>
                            <a:schemeClr val="bg1"/>
                          </a:solidFill>
                        </a:rPr>
                        <a:t>INDUSTRIA Y MINERÍA</a:t>
                      </a:r>
                      <a:endParaRPr lang="es-A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solidFill>
                            <a:schemeClr val="bg1"/>
                          </a:solidFill>
                        </a:rPr>
                        <a:t>COMERCIO</a:t>
                      </a:r>
                      <a:endParaRPr lang="es-A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solidFill>
                            <a:schemeClr val="bg1"/>
                          </a:solidFill>
                        </a:rPr>
                        <a:t>SERVICIOS</a:t>
                      </a:r>
                      <a:endParaRPr lang="es-A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solidFill>
                            <a:schemeClr val="bg1"/>
                          </a:solidFill>
                        </a:rPr>
                        <a:t>CONSTRUCCIÓN</a:t>
                      </a:r>
                      <a:endParaRPr lang="es-A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693633"/>
                  </a:ext>
                </a:extLst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bg1"/>
                          </a:solidFill>
                        </a:rPr>
                        <a:t>160</a:t>
                      </a:r>
                    </a:p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(230)</a:t>
                      </a:r>
                      <a:endParaRPr lang="es-A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bg1"/>
                          </a:solidFill>
                        </a:rPr>
                        <a:t>540</a:t>
                      </a:r>
                    </a:p>
                    <a:p>
                      <a:pPr algn="ctr"/>
                      <a:r>
                        <a:rPr lang="es-AR" b="1" dirty="0" smtClean="0">
                          <a:solidFill>
                            <a:schemeClr val="bg1"/>
                          </a:solidFill>
                        </a:rPr>
                        <a:t>(760)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bg1"/>
                          </a:solidFill>
                        </a:rPr>
                        <a:t>650</a:t>
                      </a:r>
                    </a:p>
                    <a:p>
                      <a:pPr algn="ctr"/>
                      <a:r>
                        <a:rPr lang="es-AR" b="1" dirty="0" smtClean="0">
                          <a:solidFill>
                            <a:schemeClr val="bg1"/>
                          </a:solidFill>
                        </a:rPr>
                        <a:t>(900)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bg1"/>
                          </a:solidFill>
                        </a:rPr>
                        <a:t>180</a:t>
                      </a:r>
                    </a:p>
                    <a:p>
                      <a:pPr algn="ctr"/>
                      <a:r>
                        <a:rPr lang="es-AR" b="1" dirty="0" smtClean="0">
                          <a:solidFill>
                            <a:schemeClr val="bg1"/>
                          </a:solidFill>
                        </a:rPr>
                        <a:t>(250)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chemeClr val="bg1"/>
                          </a:solidFill>
                        </a:rPr>
                        <a:t>270</a:t>
                      </a:r>
                    </a:p>
                    <a:p>
                      <a:pPr algn="ctr"/>
                      <a:r>
                        <a:rPr lang="es-AR" sz="1600" b="1" dirty="0" smtClean="0">
                          <a:solidFill>
                            <a:schemeClr val="bg1"/>
                          </a:solidFill>
                        </a:rPr>
                        <a:t>(360)</a:t>
                      </a:r>
                      <a:endParaRPr lang="es-A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514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46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EL MERCADO DE CAPITALES Y LA COMISIÓN NACIONAL DE </a:t>
            </a:r>
            <a:r>
              <a:rPr lang="es-AR" sz="1600" dirty="0" smtClean="0"/>
              <a:t>VALORES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FINANCIAMIENTO PyME EN </a:t>
            </a:r>
            <a:r>
              <a:rPr lang="es-AR" sz="1600" dirty="0" smtClean="0"/>
              <a:t>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NORMATIVA PyME CNV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 smtClean="0"/>
              <a:t>INSTRUMENTOS PARA PyMEs EN EL MERCADO DE CAPITALES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OFICINA ASISTENCIA PyME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CONCLUSIONES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422615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INSTRUMENTOS DISPONIBLES PARA PyMEs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328407" y="2273401"/>
            <a:ext cx="3619770" cy="1011544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/>
            <a:endParaRPr lang="en-US" sz="1400" b="1" dirty="0">
              <a:solidFill>
                <a:schemeClr val="lt1"/>
              </a:solidFill>
              <a:latin typeface="+mj-lt"/>
            </a:endParaRPr>
          </a:p>
        </p:txBody>
      </p:sp>
      <p:cxnSp>
        <p:nvCxnSpPr>
          <p:cNvPr id="6" name="16 Conector recto"/>
          <p:cNvCxnSpPr/>
          <p:nvPr/>
        </p:nvCxnSpPr>
        <p:spPr>
          <a:xfrm>
            <a:off x="8210938" y="2816201"/>
            <a:ext cx="0" cy="29879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18 CuadroTexto"/>
          <p:cNvSpPr txBox="1"/>
          <p:nvPr/>
        </p:nvSpPr>
        <p:spPr>
          <a:xfrm>
            <a:off x="8342728" y="5054426"/>
            <a:ext cx="984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Patrimonio Neto</a:t>
            </a:r>
            <a:endParaRPr lang="es-ES" sz="1200" dirty="0">
              <a:solidFill>
                <a:schemeClr val="bg1"/>
              </a:solidFill>
            </a:endParaRPr>
          </a:p>
        </p:txBody>
      </p:sp>
      <p:cxnSp>
        <p:nvCxnSpPr>
          <p:cNvPr id="8" name="26 Conector recto"/>
          <p:cNvCxnSpPr/>
          <p:nvPr/>
        </p:nvCxnSpPr>
        <p:spPr>
          <a:xfrm flipH="1">
            <a:off x="8299278" y="4940027"/>
            <a:ext cx="95629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7951837" y="2019637"/>
            <a:ext cx="1787971" cy="1511087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 dirty="0" smtClean="0">
                <a:solidFill>
                  <a:schemeClr val="bg1"/>
                </a:solidFill>
                <a:latin typeface="+mj-lt"/>
              </a:rPr>
              <a:t>ACCIONES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58580" y="3362309"/>
            <a:ext cx="3689201" cy="927251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r"/>
            <a:r>
              <a:rPr lang="es-AR" sz="1400" b="1" dirty="0" smtClean="0">
                <a:solidFill>
                  <a:schemeClr val="lt1"/>
                </a:solidFill>
                <a:latin typeface="+mj-lt"/>
              </a:rPr>
              <a:t> </a:t>
            </a:r>
            <a:endParaRPr lang="en-US" sz="1400" b="1" dirty="0">
              <a:solidFill>
                <a:schemeClr val="lt1"/>
              </a:solidFill>
              <a:latin typeface="+mj-lt"/>
            </a:endParaRPr>
          </a:p>
        </p:txBody>
      </p:sp>
      <p:cxnSp>
        <p:nvCxnSpPr>
          <p:cNvPr id="11" name="28 Conector recto de flecha"/>
          <p:cNvCxnSpPr/>
          <p:nvPr/>
        </p:nvCxnSpPr>
        <p:spPr>
          <a:xfrm flipH="1" flipV="1">
            <a:off x="1043000" y="1916832"/>
            <a:ext cx="3661" cy="3393475"/>
          </a:xfrm>
          <a:prstGeom prst="straightConnector1">
            <a:avLst/>
          </a:prstGeom>
          <a:ln w="57150">
            <a:solidFill>
              <a:srgbClr val="006FB3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29 CuadroTexto"/>
          <p:cNvSpPr txBox="1"/>
          <p:nvPr/>
        </p:nvSpPr>
        <p:spPr>
          <a:xfrm rot="16200000">
            <a:off x="-581536" y="3675533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+mj-lt"/>
              </a:rPr>
              <a:t>MONTO POTENCIAL DE</a:t>
            </a:r>
            <a:r>
              <a:rPr lang="es-MX" sz="1400" b="1" dirty="0" smtClean="0">
                <a:latin typeface="+mj-lt"/>
              </a:rPr>
              <a:t> </a:t>
            </a:r>
            <a:r>
              <a:rPr lang="es-MX" sz="1600" b="1" dirty="0" smtClean="0">
                <a:latin typeface="+mj-lt"/>
              </a:rPr>
              <a:t>FINANCIAMIENTO</a:t>
            </a:r>
            <a:endParaRPr lang="es-AR" sz="1600" b="1" dirty="0">
              <a:latin typeface="+mj-lt"/>
            </a:endParaRPr>
          </a:p>
        </p:txBody>
      </p:sp>
      <p:cxnSp>
        <p:nvCxnSpPr>
          <p:cNvPr id="13" name="31 Conector recto de flecha"/>
          <p:cNvCxnSpPr/>
          <p:nvPr/>
        </p:nvCxnSpPr>
        <p:spPr>
          <a:xfrm>
            <a:off x="1031477" y="5300068"/>
            <a:ext cx="8461323" cy="1023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1980863" y="4288821"/>
            <a:ext cx="4701206" cy="67803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/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PAGARÉ</a:t>
            </a:r>
            <a:endParaRPr lang="es-AR" sz="16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153592" y="4740399"/>
            <a:ext cx="2215232" cy="492912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/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CHEQUE PAGO DIFERIDO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16" name="2 Grupo"/>
          <p:cNvGrpSpPr/>
          <p:nvPr/>
        </p:nvGrpSpPr>
        <p:grpSpPr>
          <a:xfrm>
            <a:off x="1201218" y="3284945"/>
            <a:ext cx="2053306" cy="841623"/>
            <a:chOff x="718494" y="2139702"/>
            <a:chExt cx="2053306" cy="841623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auto">
            <a:xfrm>
              <a:off x="718494" y="2139702"/>
              <a:ext cx="2053306" cy="841623"/>
            </a:xfrm>
            <a:prstGeom prst="roundRect">
              <a:avLst>
                <a:gd name="adj" fmla="val 16667"/>
              </a:avLst>
            </a:prstGeom>
            <a:solidFill>
              <a:srgbClr val="3795AF"/>
            </a:solidFill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none" anchor="ctr">
              <a:flatTx/>
            </a:bodyPr>
            <a:lstStyle/>
            <a:p>
              <a:pPr algn="ctr"/>
              <a:endParaRPr lang="en-US" sz="1600" b="1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18" name="4 CuadroTexto"/>
            <p:cNvSpPr txBox="1"/>
            <p:nvPr/>
          </p:nvSpPr>
          <p:spPr>
            <a:xfrm>
              <a:off x="809043" y="2300345"/>
              <a:ext cx="18722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b="1" dirty="0" smtClean="0">
                  <a:solidFill>
                    <a:schemeClr val="lt1"/>
                  </a:solidFill>
                </a:rPr>
                <a:t>VALORES  DE CORTO PLAZO</a:t>
              </a:r>
              <a:endParaRPr lang="en-US" sz="1600" b="1" dirty="0">
                <a:solidFill>
                  <a:schemeClr val="lt1"/>
                </a:solidFill>
              </a:endParaRPr>
            </a:p>
          </p:txBody>
        </p:sp>
      </p:grpSp>
      <p:sp>
        <p:nvSpPr>
          <p:cNvPr id="19" name="5 CuadroTexto"/>
          <p:cNvSpPr txBox="1"/>
          <p:nvPr/>
        </p:nvSpPr>
        <p:spPr>
          <a:xfrm>
            <a:off x="4411487" y="3664971"/>
            <a:ext cx="270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>
                <a:solidFill>
                  <a:schemeClr val="lt1"/>
                </a:solidFill>
              </a:rPr>
              <a:t>FIDEICOMISOS FINANCIEROS</a:t>
            </a:r>
            <a:endParaRPr lang="es-ES" sz="1600" dirty="0"/>
          </a:p>
        </p:txBody>
      </p:sp>
      <p:sp>
        <p:nvSpPr>
          <p:cNvPr id="20" name="23 CuadroTexto"/>
          <p:cNvSpPr txBox="1"/>
          <p:nvPr/>
        </p:nvSpPr>
        <p:spPr>
          <a:xfrm>
            <a:off x="4021767" y="2702447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1400" b="1">
                <a:solidFill>
                  <a:schemeClr val="lt1"/>
                </a:solidFill>
              </a:defRPr>
            </a:lvl1pPr>
          </a:lstStyle>
          <a:p>
            <a:r>
              <a:rPr lang="es-AR" sz="1600" dirty="0"/>
              <a:t>OBLIGACIONES NEGOCIABLES</a:t>
            </a:r>
            <a:endParaRPr lang="es-ES" sz="1600" dirty="0"/>
          </a:p>
        </p:txBody>
      </p:sp>
      <p:sp>
        <p:nvSpPr>
          <p:cNvPr id="21" name="32 CuadroTexto"/>
          <p:cNvSpPr txBox="1"/>
          <p:nvPr/>
        </p:nvSpPr>
        <p:spPr>
          <a:xfrm>
            <a:off x="1478707" y="5455419"/>
            <a:ext cx="8014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+mj-lt"/>
              </a:rPr>
              <a:t>CORTO PLAZO</a:t>
            </a:r>
            <a:r>
              <a:rPr lang="es-MX" sz="1400" b="1" dirty="0" smtClean="0">
                <a:latin typeface="+mj-lt"/>
              </a:rPr>
              <a:t>                                                       </a:t>
            </a:r>
            <a:r>
              <a:rPr lang="es-MX" sz="1600" b="1" dirty="0" smtClean="0">
                <a:latin typeface="+mj-lt"/>
              </a:rPr>
              <a:t>MEDIANO PLAZO</a:t>
            </a:r>
            <a:r>
              <a:rPr lang="es-MX" sz="1400" b="1" dirty="0" smtClean="0">
                <a:latin typeface="+mj-lt"/>
              </a:rPr>
              <a:t>                                              </a:t>
            </a:r>
            <a:r>
              <a:rPr lang="es-MX" sz="1600" b="1" dirty="0" smtClean="0">
                <a:latin typeface="+mj-lt"/>
              </a:rPr>
              <a:t>LARGO PLAZO</a:t>
            </a:r>
            <a:r>
              <a:rPr lang="es-MX" sz="1400" b="1" dirty="0" smtClean="0">
                <a:latin typeface="+mj-lt"/>
              </a:rPr>
              <a:t>  </a:t>
            </a:r>
            <a:endParaRPr lang="es-AR" sz="1400" b="1" dirty="0">
              <a:latin typeface="+mj-lt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35099" y="5978649"/>
            <a:ext cx="9144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AR" sz="16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9679" y="6611779"/>
            <a:ext cx="8370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CNV</a:t>
            </a:r>
            <a:endParaRPr lang="es-AR" sz="1000" i="1" dirty="0"/>
          </a:p>
        </p:txBody>
      </p:sp>
    </p:spTree>
    <p:extLst>
      <p:ext uri="{BB962C8B-B14F-4D97-AF65-F5344CB8AC3E}">
        <p14:creationId xmlns:p14="http://schemas.microsoft.com/office/powerpoint/2010/main" val="5095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smtClean="0"/>
              <a:t>CARACTERÍSTICAS INSTRUMENTOS</a:t>
            </a:r>
            <a:endParaRPr lang="es-AR" sz="2600" b="1" dirty="0"/>
          </a:p>
        </p:txBody>
      </p:sp>
      <p:grpSp>
        <p:nvGrpSpPr>
          <p:cNvPr id="4" name="6 Grupo"/>
          <p:cNvGrpSpPr/>
          <p:nvPr/>
        </p:nvGrpSpPr>
        <p:grpSpPr>
          <a:xfrm>
            <a:off x="209537" y="1386692"/>
            <a:ext cx="1578550" cy="631420"/>
            <a:chOff x="4117" y="2206"/>
            <a:chExt cx="1578550" cy="631420"/>
          </a:xfrm>
        </p:grpSpPr>
        <p:sp>
          <p:nvSpPr>
            <p:cNvPr id="5" name="10 Rectángulo"/>
            <p:cNvSpPr/>
            <p:nvPr/>
          </p:nvSpPr>
          <p:spPr>
            <a:xfrm>
              <a:off x="4117" y="2206"/>
              <a:ext cx="1578550" cy="63142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11 Rectángulo"/>
            <p:cNvSpPr/>
            <p:nvPr/>
          </p:nvSpPr>
          <p:spPr>
            <a:xfrm>
              <a:off x="4117" y="2206"/>
              <a:ext cx="1578550" cy="6314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b="1" kern="1200" dirty="0" smtClean="0"/>
                <a:t>CHEQUE</a:t>
              </a:r>
              <a:r>
                <a:rPr lang="es-ES" sz="1600" b="1" kern="1200" baseline="0" dirty="0" smtClean="0"/>
                <a:t> PAGO DIFERIDO</a:t>
              </a:r>
              <a:endParaRPr lang="es-AR" sz="1600" kern="1200" dirty="0"/>
            </a:p>
          </p:txBody>
        </p:sp>
      </p:grpSp>
      <p:grpSp>
        <p:nvGrpSpPr>
          <p:cNvPr id="11" name="7 Grupo"/>
          <p:cNvGrpSpPr/>
          <p:nvPr/>
        </p:nvGrpSpPr>
        <p:grpSpPr>
          <a:xfrm>
            <a:off x="226509" y="2044491"/>
            <a:ext cx="1578550" cy="2896677"/>
            <a:chOff x="4117" y="633626"/>
            <a:chExt cx="1578550" cy="2676535"/>
          </a:xfrm>
        </p:grpSpPr>
        <p:sp>
          <p:nvSpPr>
            <p:cNvPr id="12" name="8 Rectángulo"/>
            <p:cNvSpPr/>
            <p:nvPr/>
          </p:nvSpPr>
          <p:spPr>
            <a:xfrm>
              <a:off x="4117" y="633626"/>
              <a:ext cx="1578550" cy="267653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9 Rectángulo"/>
            <p:cNvSpPr/>
            <p:nvPr/>
          </p:nvSpPr>
          <p:spPr>
            <a:xfrm>
              <a:off x="4117" y="633626"/>
              <a:ext cx="1578550" cy="2676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Corto plazo</a:t>
              </a:r>
              <a:endParaRPr lang="es-AR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360 días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Con/sin aval SGR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/>
                <a:t>Rápida</a:t>
              </a:r>
              <a:r>
                <a:rPr lang="es-ES" sz="1400" kern="1200" baseline="0" dirty="0" smtClean="0"/>
                <a:t> emisión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Monto promedio $</a:t>
              </a:r>
              <a:r>
                <a:rPr lang="es-ES" sz="1400" dirty="0" smtClean="0"/>
                <a:t>140 mil aprox. (2017)</a:t>
              </a:r>
              <a:endParaRPr lang="es-ES" sz="1400" kern="1200" dirty="0"/>
            </a:p>
          </p:txBody>
        </p:sp>
      </p:grpSp>
      <p:grpSp>
        <p:nvGrpSpPr>
          <p:cNvPr id="14" name="12 Grupo"/>
          <p:cNvGrpSpPr/>
          <p:nvPr/>
        </p:nvGrpSpPr>
        <p:grpSpPr>
          <a:xfrm>
            <a:off x="1982500" y="1380444"/>
            <a:ext cx="1578550" cy="631420"/>
            <a:chOff x="1803665" y="0"/>
            <a:chExt cx="1578550" cy="631420"/>
          </a:xfrm>
        </p:grpSpPr>
        <p:sp>
          <p:nvSpPr>
            <p:cNvPr id="15" name="16 Rectángulo"/>
            <p:cNvSpPr/>
            <p:nvPr/>
          </p:nvSpPr>
          <p:spPr>
            <a:xfrm>
              <a:off x="1803665" y="0"/>
              <a:ext cx="1578550" cy="63142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17 Rectángulo"/>
            <p:cNvSpPr/>
            <p:nvPr/>
          </p:nvSpPr>
          <p:spPr>
            <a:xfrm>
              <a:off x="1803665" y="0"/>
              <a:ext cx="1578550" cy="63142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600" b="1" kern="1200" dirty="0" smtClean="0"/>
                <a:t>PAGARÉ</a:t>
              </a:r>
              <a:endParaRPr lang="es-AR" sz="1600" b="1" kern="1200" dirty="0"/>
            </a:p>
          </p:txBody>
        </p:sp>
      </p:grpSp>
      <p:grpSp>
        <p:nvGrpSpPr>
          <p:cNvPr id="17" name="13 Grupo"/>
          <p:cNvGrpSpPr/>
          <p:nvPr/>
        </p:nvGrpSpPr>
        <p:grpSpPr>
          <a:xfrm>
            <a:off x="1982500" y="2044491"/>
            <a:ext cx="1578550" cy="2896677"/>
            <a:chOff x="1803665" y="605040"/>
            <a:chExt cx="1578550" cy="2676535"/>
          </a:xfrm>
        </p:grpSpPr>
        <p:sp>
          <p:nvSpPr>
            <p:cNvPr id="18" name="14 Rectángulo"/>
            <p:cNvSpPr/>
            <p:nvPr/>
          </p:nvSpPr>
          <p:spPr>
            <a:xfrm>
              <a:off x="1803665" y="605040"/>
              <a:ext cx="1578550" cy="267653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5 Rectángulo"/>
            <p:cNvSpPr/>
            <p:nvPr/>
          </p:nvSpPr>
          <p:spPr>
            <a:xfrm>
              <a:off x="1803665" y="605040"/>
              <a:ext cx="1578550" cy="2676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1400" kern="1200" dirty="0" smtClean="0"/>
                <a:t>Corto / Mediano plazo (180 días a 3 años)</a:t>
              </a:r>
              <a:endParaRPr lang="es-AR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1400" kern="1200" dirty="0" smtClean="0"/>
                <a:t>Desde $100.000 (Pesos o dólares)</a:t>
              </a:r>
              <a:endParaRPr lang="es-AR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1400" kern="1200" dirty="0" smtClean="0"/>
                <a:t>Fácil emisión</a:t>
              </a:r>
              <a:endParaRPr lang="es-AR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1400" kern="1200" dirty="0" smtClean="0"/>
                <a:t>Con aval SGR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1400" kern="1200" dirty="0" smtClean="0"/>
                <a:t>Promedio </a:t>
              </a:r>
              <a:r>
                <a:rPr lang="es-AR" sz="1400" dirty="0" smtClean="0"/>
                <a:t>USD 57k aprox. (2017)</a:t>
              </a:r>
              <a:endParaRPr lang="es-AR" sz="1400" kern="1200" dirty="0" smtClean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s-AR" sz="1400" kern="1200" dirty="0"/>
            </a:p>
          </p:txBody>
        </p:sp>
      </p:grpSp>
      <p:grpSp>
        <p:nvGrpSpPr>
          <p:cNvPr id="20" name="18 Grupo"/>
          <p:cNvGrpSpPr/>
          <p:nvPr/>
        </p:nvGrpSpPr>
        <p:grpSpPr>
          <a:xfrm>
            <a:off x="5550422" y="1374196"/>
            <a:ext cx="1578550" cy="631420"/>
            <a:chOff x="3603212" y="2206"/>
            <a:chExt cx="1578550" cy="631420"/>
          </a:xfrm>
        </p:grpSpPr>
        <p:sp>
          <p:nvSpPr>
            <p:cNvPr id="21" name="22 Rectángulo"/>
            <p:cNvSpPr/>
            <p:nvPr/>
          </p:nvSpPr>
          <p:spPr>
            <a:xfrm>
              <a:off x="3603212" y="2206"/>
              <a:ext cx="1578550" cy="63142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23 Rectángulo"/>
            <p:cNvSpPr/>
            <p:nvPr/>
          </p:nvSpPr>
          <p:spPr>
            <a:xfrm>
              <a:off x="3603212" y="2206"/>
              <a:ext cx="1578550" cy="6314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b="1" kern="1200" dirty="0" smtClean="0"/>
                <a:t>OBLIGACIONES NEGOCIABLES</a:t>
              </a:r>
              <a:endParaRPr lang="es-AR" sz="1600" kern="1200" dirty="0"/>
            </a:p>
          </p:txBody>
        </p:sp>
      </p:grpSp>
      <p:grpSp>
        <p:nvGrpSpPr>
          <p:cNvPr id="23" name="19 Grupo"/>
          <p:cNvGrpSpPr/>
          <p:nvPr/>
        </p:nvGrpSpPr>
        <p:grpSpPr>
          <a:xfrm>
            <a:off x="5550422" y="2044491"/>
            <a:ext cx="1578550" cy="2896677"/>
            <a:chOff x="3603212" y="633626"/>
            <a:chExt cx="1578550" cy="2676535"/>
          </a:xfrm>
        </p:grpSpPr>
        <p:sp>
          <p:nvSpPr>
            <p:cNvPr id="24" name="20 Rectángulo"/>
            <p:cNvSpPr/>
            <p:nvPr/>
          </p:nvSpPr>
          <p:spPr>
            <a:xfrm>
              <a:off x="3603212" y="633626"/>
              <a:ext cx="1578550" cy="267653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21 Rectángulo"/>
            <p:cNvSpPr/>
            <p:nvPr/>
          </p:nvSpPr>
          <p:spPr>
            <a:xfrm>
              <a:off x="3603212" y="633626"/>
              <a:ext cx="1578550" cy="2676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Mediano /largo plazo</a:t>
              </a:r>
              <a:endParaRPr lang="es-AR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dirty="0" smtClean="0"/>
                <a:t>Condiciones establecidas por el emisor. </a:t>
              </a:r>
              <a:endParaRPr lang="es-ES" sz="1400" kern="1200" baseline="0" dirty="0" smtClean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/>
                <a:t>Beneficios impositivos</a:t>
              </a:r>
              <a:endParaRPr lang="es-ES" sz="1400" b="1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b="1" kern="1200" dirty="0" smtClean="0"/>
                <a:t>ON</a:t>
              </a:r>
              <a:r>
                <a:rPr lang="es-ES" sz="1400" b="1" kern="1200" baseline="0" dirty="0" smtClean="0"/>
                <a:t> Pymes </a:t>
              </a:r>
              <a:r>
                <a:rPr lang="es-ES" sz="1400" b="0" u="none" kern="1200" baseline="0" dirty="0" smtClean="0">
                  <a:solidFill>
                    <a:schemeClr val="tx1"/>
                  </a:solidFill>
                </a:rPr>
                <a:t>hasta $100 millones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b="1" kern="1200" baseline="0" dirty="0" smtClean="0"/>
                <a:t>VCP: </a:t>
              </a:r>
              <a:r>
                <a:rPr lang="es-ES" sz="1400" kern="1200" baseline="0" dirty="0" smtClean="0"/>
                <a:t>Símil</a:t>
              </a:r>
              <a:r>
                <a:rPr lang="es-ES" sz="1400" b="1" kern="1200" baseline="0" dirty="0" smtClean="0"/>
                <a:t> </a:t>
              </a:r>
              <a:r>
                <a:rPr lang="es-ES" sz="1400" b="0" kern="1200" baseline="0" dirty="0" smtClean="0"/>
                <a:t>ON simplificada </a:t>
              </a:r>
              <a:r>
                <a:rPr lang="es-ES" sz="1400" dirty="0" smtClean="0"/>
                <a:t>hasta</a:t>
              </a:r>
              <a:r>
                <a:rPr lang="es-ES" sz="1400" b="0" kern="1200" baseline="0" dirty="0" smtClean="0"/>
                <a:t> 1 año</a:t>
              </a:r>
              <a:endParaRPr lang="es-ES" sz="1400" b="1" kern="1200" dirty="0" smtClean="0"/>
            </a:p>
          </p:txBody>
        </p:sp>
      </p:grpSp>
      <p:grpSp>
        <p:nvGrpSpPr>
          <p:cNvPr id="26" name="24 Grupo"/>
          <p:cNvGrpSpPr/>
          <p:nvPr/>
        </p:nvGrpSpPr>
        <p:grpSpPr>
          <a:xfrm>
            <a:off x="3746206" y="1374196"/>
            <a:ext cx="1578550" cy="631420"/>
            <a:chOff x="5402760" y="2206"/>
            <a:chExt cx="1578550" cy="631420"/>
          </a:xfrm>
        </p:grpSpPr>
        <p:sp>
          <p:nvSpPr>
            <p:cNvPr id="27" name="28 Rectángulo"/>
            <p:cNvSpPr/>
            <p:nvPr/>
          </p:nvSpPr>
          <p:spPr>
            <a:xfrm>
              <a:off x="5402760" y="2206"/>
              <a:ext cx="1578550" cy="63142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29 Rectángulo"/>
            <p:cNvSpPr/>
            <p:nvPr/>
          </p:nvSpPr>
          <p:spPr>
            <a:xfrm>
              <a:off x="5402760" y="2206"/>
              <a:ext cx="1578550" cy="6314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b="1" kern="1200" dirty="0" smtClean="0"/>
                <a:t>FIDEICOMISOS FINANCIEROS</a:t>
              </a:r>
              <a:endParaRPr lang="es-AR" sz="1600" kern="1200" dirty="0"/>
            </a:p>
          </p:txBody>
        </p:sp>
      </p:grpSp>
      <p:grpSp>
        <p:nvGrpSpPr>
          <p:cNvPr id="29" name="25 Grupo"/>
          <p:cNvGrpSpPr/>
          <p:nvPr/>
        </p:nvGrpSpPr>
        <p:grpSpPr>
          <a:xfrm>
            <a:off x="3738491" y="2044491"/>
            <a:ext cx="1578550" cy="2896677"/>
            <a:chOff x="5402760" y="633626"/>
            <a:chExt cx="1578550" cy="2676535"/>
          </a:xfrm>
        </p:grpSpPr>
        <p:sp>
          <p:nvSpPr>
            <p:cNvPr id="30" name="26 Rectángulo"/>
            <p:cNvSpPr/>
            <p:nvPr/>
          </p:nvSpPr>
          <p:spPr>
            <a:xfrm>
              <a:off x="5402760" y="633626"/>
              <a:ext cx="1578550" cy="267653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27 Rectángulo"/>
            <p:cNvSpPr/>
            <p:nvPr/>
          </p:nvSpPr>
          <p:spPr>
            <a:xfrm>
              <a:off x="5402760" y="633626"/>
              <a:ext cx="1578550" cy="2676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Mediano plazo</a:t>
              </a:r>
              <a:endParaRPr lang="es-AR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dirty="0" smtClean="0"/>
                <a:t>Convierte</a:t>
              </a:r>
              <a:r>
                <a:rPr lang="es-ES" sz="1400" kern="1200" baseline="0" dirty="0" smtClean="0"/>
                <a:t> activos ilíquidos en activos líquidos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Exento ante acciones de acreedores del fiduciario -</a:t>
              </a:r>
              <a:r>
                <a:rPr lang="es-ES" sz="1400" kern="1200" dirty="0" smtClean="0"/>
                <a:t> fiduciante</a:t>
              </a:r>
              <a:endParaRPr lang="es-ES" sz="1400" kern="1200" baseline="0" dirty="0" smtClean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Monto promedio aprox. $120 millones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Financiamiento fuera del Balance</a:t>
              </a:r>
            </a:p>
          </p:txBody>
        </p:sp>
      </p:grpSp>
      <p:grpSp>
        <p:nvGrpSpPr>
          <p:cNvPr id="32" name="30 Grupo"/>
          <p:cNvGrpSpPr/>
          <p:nvPr/>
        </p:nvGrpSpPr>
        <p:grpSpPr>
          <a:xfrm>
            <a:off x="8121352" y="1374196"/>
            <a:ext cx="1578550" cy="631420"/>
            <a:chOff x="7202307" y="2206"/>
            <a:chExt cx="1578550" cy="631420"/>
          </a:xfrm>
        </p:grpSpPr>
        <p:sp>
          <p:nvSpPr>
            <p:cNvPr id="33" name="34 Rectángulo"/>
            <p:cNvSpPr/>
            <p:nvPr/>
          </p:nvSpPr>
          <p:spPr>
            <a:xfrm>
              <a:off x="7202307" y="2206"/>
              <a:ext cx="1578550" cy="63142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35 Rectángulo"/>
            <p:cNvSpPr/>
            <p:nvPr/>
          </p:nvSpPr>
          <p:spPr>
            <a:xfrm>
              <a:off x="7202307" y="2206"/>
              <a:ext cx="1578550" cy="63142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b="1" kern="1200" dirty="0" smtClean="0"/>
                <a:t>EMISIÓN DE ACCIONES</a:t>
              </a:r>
              <a:endParaRPr lang="es-AR" sz="1600" kern="1200" dirty="0"/>
            </a:p>
          </p:txBody>
        </p:sp>
      </p:grpSp>
      <p:grpSp>
        <p:nvGrpSpPr>
          <p:cNvPr id="35" name="31 Grupo"/>
          <p:cNvGrpSpPr/>
          <p:nvPr/>
        </p:nvGrpSpPr>
        <p:grpSpPr>
          <a:xfrm>
            <a:off x="8121352" y="2018112"/>
            <a:ext cx="1578550" cy="2896676"/>
            <a:chOff x="7202307" y="633626"/>
            <a:chExt cx="1578550" cy="2676535"/>
          </a:xfrm>
        </p:grpSpPr>
        <p:sp>
          <p:nvSpPr>
            <p:cNvPr id="36" name="32 Rectángulo"/>
            <p:cNvSpPr/>
            <p:nvPr/>
          </p:nvSpPr>
          <p:spPr>
            <a:xfrm>
              <a:off x="7202307" y="633626"/>
              <a:ext cx="1578550" cy="267653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33 Rectángulo"/>
            <p:cNvSpPr/>
            <p:nvPr/>
          </p:nvSpPr>
          <p:spPr>
            <a:xfrm>
              <a:off x="7202307" y="633626"/>
              <a:ext cx="1578550" cy="2676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Largo plazo</a:t>
              </a:r>
              <a:endParaRPr lang="es-AR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Apertura del capital a accionistas minoritarios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Acompañamiento en el  negocio a costo variable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baseline="0" dirty="0" smtClean="0"/>
                <a:t>Pocas empresas  listadas</a:t>
              </a:r>
            </a:p>
          </p:txBody>
        </p:sp>
      </p:grpSp>
      <p:sp>
        <p:nvSpPr>
          <p:cNvPr id="38" name="CuadroTexto 37"/>
          <p:cNvSpPr txBox="1"/>
          <p:nvPr/>
        </p:nvSpPr>
        <p:spPr>
          <a:xfrm>
            <a:off x="-69705" y="6611779"/>
            <a:ext cx="8370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CNV</a:t>
            </a:r>
            <a:endParaRPr lang="es-AR" sz="1000" i="1" dirty="0"/>
          </a:p>
        </p:txBody>
      </p:sp>
      <p:sp>
        <p:nvSpPr>
          <p:cNvPr id="41" name="Abrir llave 40"/>
          <p:cNvSpPr/>
          <p:nvPr/>
        </p:nvSpPr>
        <p:spPr>
          <a:xfrm rot="16200000">
            <a:off x="1655028" y="4854762"/>
            <a:ext cx="619281" cy="1224137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CuadroTexto 41"/>
          <p:cNvSpPr txBox="1"/>
          <p:nvPr/>
        </p:nvSpPr>
        <p:spPr>
          <a:xfrm>
            <a:off x="348839" y="5986834"/>
            <a:ext cx="3102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Menor Complejidad - Menos Plazo</a:t>
            </a:r>
            <a:endParaRPr lang="es-AR" sz="1600" b="1" dirty="0"/>
          </a:p>
        </p:txBody>
      </p:sp>
      <p:sp>
        <p:nvSpPr>
          <p:cNvPr id="43" name="Abrir llave 42"/>
          <p:cNvSpPr/>
          <p:nvPr/>
        </p:nvSpPr>
        <p:spPr>
          <a:xfrm rot="16200000">
            <a:off x="5111412" y="4854761"/>
            <a:ext cx="619281" cy="1224137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CuadroTexto 43"/>
          <p:cNvSpPr txBox="1"/>
          <p:nvPr/>
        </p:nvSpPr>
        <p:spPr>
          <a:xfrm>
            <a:off x="4568826" y="5986834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Mayor Complejidad – Más Plazo</a:t>
            </a:r>
            <a:endParaRPr lang="es-AR" sz="1600" b="1" dirty="0"/>
          </a:p>
        </p:txBody>
      </p:sp>
    </p:spTree>
    <p:extLst>
      <p:ext uri="{BB962C8B-B14F-4D97-AF65-F5344CB8AC3E}">
        <p14:creationId xmlns:p14="http://schemas.microsoft.com/office/powerpoint/2010/main" val="342781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43" grpId="0" animBg="1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EL MERCADO DE CAPITALES Y LA COMISIÓN NACIONAL DE </a:t>
            </a:r>
            <a:r>
              <a:rPr lang="es-AR" sz="1600" dirty="0" smtClean="0"/>
              <a:t>VALORES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FINANCIAMIENTO PyME EN </a:t>
            </a:r>
            <a:r>
              <a:rPr lang="es-AR" sz="1600" dirty="0" smtClean="0"/>
              <a:t>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NORMATIVA PyME CNV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INSTRUMENTOS PARA PyMEs EN EL MERCADO DE CAPITALES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OFICINA ASISTENCIA PYME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CONCLUSIONES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2033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MEDIDAS EN CURSO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7" name="CuadroTexto 6"/>
          <p:cNvSpPr txBox="1"/>
          <p:nvPr/>
        </p:nvSpPr>
        <p:spPr>
          <a:xfrm>
            <a:off x="632520" y="868184"/>
            <a:ext cx="371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OBLIGACIONES NEGOCIABLES PyMEs</a:t>
            </a:r>
            <a:endParaRPr lang="es-AR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5412950" y="864580"/>
            <a:ext cx="3785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CHEQUES PAGO DIFERIDO AVALADOS</a:t>
            </a:r>
            <a:endParaRPr lang="es-AR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5787258" y="2060848"/>
            <a:ext cx="378513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b="1" dirty="0" smtClean="0"/>
              <a:t>NEGOCIACIÓN MEDIANTE IMÁGENES</a:t>
            </a:r>
            <a:endParaRPr lang="es-AR" b="1" dirty="0"/>
          </a:p>
        </p:txBody>
      </p:sp>
      <p:cxnSp>
        <p:nvCxnSpPr>
          <p:cNvPr id="12" name="Conector recto 11"/>
          <p:cNvCxnSpPr/>
          <p:nvPr/>
        </p:nvCxnSpPr>
        <p:spPr>
          <a:xfrm>
            <a:off x="5025008" y="980728"/>
            <a:ext cx="72008" cy="504056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-87560" y="659886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/>
              <a:t>Fuente: CNV</a:t>
            </a:r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5385048" y="3501008"/>
            <a:ext cx="4392489" cy="0"/>
          </a:xfrm>
          <a:prstGeom prst="line">
            <a:avLst/>
          </a:prstGeom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5817096" y="386104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NUEVA ESTRUCTURA</a:t>
            </a:r>
            <a:endParaRPr lang="es-AR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983179" y="5000964"/>
            <a:ext cx="11962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AR" b="1" dirty="0" smtClean="0"/>
              <a:t>CNV PyME</a:t>
            </a:r>
            <a:endParaRPr lang="es-AR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09946608"/>
              </p:ext>
            </p:extLst>
          </p:nvPr>
        </p:nvGraphicFramePr>
        <p:xfrm>
          <a:off x="-563902" y="1462734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16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 smtClean="0"/>
              <a:t>EL MERCADO DE CAPITALES Y LA COMISIÓN NACIONAL DE VALORES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FINANCIAMIENTO PyME EN 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NORMATIVA PyME CNV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INSTRUMENTOS PARA PyMEs EN EL MERCADO DE CAPITALES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OFICINA ASISTENCIA PyME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CONCLUSIONES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86779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EL MERCADO DE CAPITALES Y LA COMISIÓN NACIONAL DE </a:t>
            </a:r>
            <a:r>
              <a:rPr lang="es-AR" sz="1600" dirty="0" smtClean="0"/>
              <a:t>VALORES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FINANCIAMIENTO PyME EN </a:t>
            </a:r>
            <a:r>
              <a:rPr lang="es-AR" sz="1600" dirty="0" smtClean="0"/>
              <a:t>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NORMATIVA PyME CNV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INSTRUMENTOS PARA PyMEs EN EL MERCADO DE CAPITALES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 smtClean="0"/>
              <a:t>OFICINA ASISTENCIA PYME</a:t>
            </a:r>
            <a:r>
              <a:rPr lang="es-AR" sz="1600" dirty="0" smtClean="0"/>
              <a:t>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CONCLUSIONES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395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OFICINA ASISTENCIA PyME 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086024" y="1436488"/>
            <a:ext cx="47525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b="1" dirty="0">
                <a:solidFill>
                  <a:prstClr val="black"/>
                </a:solidFill>
              </a:rPr>
              <a:t>La CNV cuenta con una oficina de </a:t>
            </a:r>
            <a:r>
              <a:rPr lang="es-ES" b="1" i="1" u="sng" dirty="0">
                <a:solidFill>
                  <a:prstClr val="black"/>
                </a:solidFill>
              </a:rPr>
              <a:t>Asistencia Financiera PYMES</a:t>
            </a:r>
            <a:r>
              <a:rPr lang="es-ES" b="1" i="1" dirty="0">
                <a:solidFill>
                  <a:prstClr val="black"/>
                </a:solidFill>
              </a:rPr>
              <a:t>,</a:t>
            </a:r>
            <a:r>
              <a:rPr lang="es-ES" b="1" dirty="0">
                <a:solidFill>
                  <a:prstClr val="black"/>
                </a:solidFill>
              </a:rPr>
              <a:t> la cual brinda asistencia en materia financiera, contable y legal para el ingreso de las </a:t>
            </a:r>
            <a:r>
              <a:rPr lang="es-ES" b="1" dirty="0" smtClean="0">
                <a:solidFill>
                  <a:prstClr val="black"/>
                </a:solidFill>
              </a:rPr>
              <a:t>PyMEs </a:t>
            </a:r>
            <a:r>
              <a:rPr lang="es-ES" b="1" dirty="0">
                <a:solidFill>
                  <a:prstClr val="black"/>
                </a:solidFill>
              </a:rPr>
              <a:t>en el Mercado de Capitales y en las formas de financiamiento que ofrece el mismo. </a:t>
            </a:r>
          </a:p>
        </p:txBody>
      </p:sp>
      <p:sp>
        <p:nvSpPr>
          <p:cNvPr id="6" name="4 Rectángulo"/>
          <p:cNvSpPr/>
          <p:nvPr/>
        </p:nvSpPr>
        <p:spPr>
          <a:xfrm>
            <a:off x="4160912" y="4526722"/>
            <a:ext cx="3891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" indent="-6350">
              <a:buClr>
                <a:srgbClr val="92D050"/>
              </a:buClr>
              <a:buSzPct val="150000"/>
              <a:defRPr/>
            </a:pPr>
            <a:r>
              <a:rPr lang="es-AR" b="1" u="sng" dirty="0">
                <a:solidFill>
                  <a:schemeClr val="tx2">
                    <a:lumMod val="75000"/>
                  </a:schemeClr>
                </a:solidFill>
              </a:rPr>
              <a:t>Oficina de Asistencia Financiera </a:t>
            </a:r>
            <a:r>
              <a:rPr lang="es-AR" b="1" u="sng" dirty="0" smtClean="0">
                <a:solidFill>
                  <a:schemeClr val="tx2">
                    <a:lumMod val="75000"/>
                  </a:schemeClr>
                </a:solidFill>
              </a:rPr>
              <a:t>PyMEs</a:t>
            </a:r>
            <a:endParaRPr lang="es-AR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Marcador de contenido 12"/>
          <p:cNvPicPr>
            <a:picLocks noGrp="1"/>
          </p:cNvPicPr>
          <p:nvPr>
            <p:ph sz="quarter" idx="10"/>
          </p:nvPr>
        </p:nvPicPr>
        <p:blipFill rotWithShape="1">
          <a:blip r:embed="rId2"/>
          <a:srcRect t="3607" b="6231"/>
          <a:stretch/>
        </p:blipFill>
        <p:spPr bwMode="auto">
          <a:xfrm>
            <a:off x="0" y="631262"/>
            <a:ext cx="5097016" cy="36618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" name="Entrada de lápiz 19"/>
              <p14:cNvContentPartPr/>
              <p14:nvPr/>
            </p14:nvContentPartPr>
            <p14:xfrm>
              <a:off x="3101684" y="3437290"/>
              <a:ext cx="1258920" cy="873360"/>
            </p14:xfrm>
          </p:contentPart>
        </mc:Choice>
        <mc:Fallback xmlns="">
          <p:pic>
            <p:nvPicPr>
              <p:cNvPr id="20" name="Entrada de lápiz 1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89804" y="3425410"/>
                <a:ext cx="1282680" cy="89712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Flecha derecha 20"/>
          <p:cNvSpPr/>
          <p:nvPr/>
        </p:nvSpPr>
        <p:spPr>
          <a:xfrm rot="20012036">
            <a:off x="1878411" y="4386924"/>
            <a:ext cx="1421779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CuadroTexto 2"/>
          <p:cNvSpPr txBox="1"/>
          <p:nvPr/>
        </p:nvSpPr>
        <p:spPr>
          <a:xfrm>
            <a:off x="-31348" y="6596390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/>
              <a:t>Fuente: CNV</a:t>
            </a:r>
          </a:p>
          <a:p>
            <a:endParaRPr lang="es-AR" dirty="0"/>
          </a:p>
        </p:txBody>
      </p:sp>
      <p:sp>
        <p:nvSpPr>
          <p:cNvPr id="4" name="CuadroTexto 3"/>
          <p:cNvSpPr txBox="1"/>
          <p:nvPr/>
        </p:nvSpPr>
        <p:spPr>
          <a:xfrm>
            <a:off x="4171985" y="5112126"/>
            <a:ext cx="3891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b="1" dirty="0" smtClean="0"/>
              <a:t>0800-333-2683 (cnve)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b="1" dirty="0" smtClean="0">
                <a:hlinkClick r:id="rId7"/>
              </a:rPr>
              <a:t>financiamiento@cnv.gob.ar</a:t>
            </a:r>
            <a:endParaRPr lang="es-AR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b="1" dirty="0" smtClean="0"/>
              <a:t>Formulario de consulta web</a:t>
            </a:r>
            <a:endParaRPr lang="es-AR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Entrada de lápiz 7"/>
              <p14:cNvContentPartPr/>
              <p14:nvPr/>
            </p14:nvContentPartPr>
            <p14:xfrm>
              <a:off x="3101324" y="3436930"/>
              <a:ext cx="1292040" cy="888480"/>
            </p14:xfrm>
          </p:contentPart>
        </mc:Choice>
        <mc:Fallback xmlns="">
          <p:pic>
            <p:nvPicPr>
              <p:cNvPr id="8" name="Entrada de lápiz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89444" y="3425050"/>
                <a:ext cx="1315800" cy="91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681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EL MERCADO DE CAPITALES Y LA COMISIÓN NACIONAL DE </a:t>
            </a:r>
            <a:r>
              <a:rPr lang="es-AR" sz="1600" dirty="0" smtClean="0"/>
              <a:t>VALORES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FINANCIAMIENTO PyME EN </a:t>
            </a:r>
            <a:r>
              <a:rPr lang="es-AR" sz="1600" dirty="0" smtClean="0"/>
              <a:t>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NORMATIVA PyME CNV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INSTRUMENTOS PARA PyMEs EN EL MERCADO DE CAPITALES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OFICINA ASISTENCIA PYME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CONCLUSIONES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5882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/>
              <a:t>CASOS DE ÉXITO DE PyMEs EN EL MERCADO DE CAPITALES</a:t>
            </a:r>
            <a:endParaRPr lang="es-AR" sz="2600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9315633"/>
              </p:ext>
            </p:extLst>
          </p:nvPr>
        </p:nvGraphicFramePr>
        <p:xfrm>
          <a:off x="2720752" y="1340768"/>
          <a:ext cx="6064250" cy="4392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Abrir llave 8"/>
          <p:cNvSpPr/>
          <p:nvPr/>
        </p:nvSpPr>
        <p:spPr>
          <a:xfrm>
            <a:off x="1640632" y="1484784"/>
            <a:ext cx="648072" cy="3960440"/>
          </a:xfrm>
          <a:prstGeom prst="leftBrac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/>
          <p:cNvSpPr txBox="1"/>
          <p:nvPr/>
        </p:nvSpPr>
        <p:spPr>
          <a:xfrm>
            <a:off x="920552" y="1700808"/>
            <a:ext cx="288032" cy="35394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 </a:t>
            </a:r>
          </a:p>
          <a:p>
            <a:r>
              <a:rPr lang="es-AR" sz="1600" b="1" dirty="0" smtClean="0">
                <a:solidFill>
                  <a:schemeClr val="bg1"/>
                </a:solidFill>
              </a:rPr>
              <a:t>Economía </a:t>
            </a:r>
          </a:p>
          <a:p>
            <a:endParaRPr lang="es-AR" sz="1600" b="1" dirty="0">
              <a:solidFill>
                <a:schemeClr val="bg1"/>
              </a:solidFill>
            </a:endParaRPr>
          </a:p>
          <a:p>
            <a:r>
              <a:rPr lang="es-AR" sz="1600" b="1" dirty="0" smtClean="0">
                <a:solidFill>
                  <a:schemeClr val="bg1"/>
                </a:solidFill>
              </a:rPr>
              <a:t>Real </a:t>
            </a:r>
            <a:endParaRPr lang="es-AR" sz="1600" b="1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-87560" y="66151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/>
              <a:t>Fuente: CNV</a:t>
            </a:r>
            <a:endParaRPr lang="es-AR" sz="1000" dirty="0"/>
          </a:p>
        </p:txBody>
      </p:sp>
    </p:spTree>
    <p:extLst>
      <p:ext uri="{BB962C8B-B14F-4D97-AF65-F5344CB8AC3E}">
        <p14:creationId xmlns:p14="http://schemas.microsoft.com/office/powerpoint/2010/main" val="406853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EL MERCADO DE CAPITALES Y LA COMISIÓN NACIONAL DE </a:t>
            </a:r>
            <a:r>
              <a:rPr lang="es-AR" sz="1600" dirty="0" smtClean="0"/>
              <a:t>VALORES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FINANCIAMIENTO PyME EN </a:t>
            </a:r>
            <a:r>
              <a:rPr lang="es-AR" sz="1600" dirty="0" smtClean="0"/>
              <a:t>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NORMATIVA PyME CNV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INSTRUMENTOS PARA PyMEs EN EL MERCADO DE CAPITALES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OFICINA ASISTENCIA PYME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 smtClean="0"/>
              <a:t>CONCLUSIONES</a:t>
            </a:r>
            <a:endParaRPr lang="es-AR" sz="1600" b="1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91602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1712641" y="1268760"/>
            <a:ext cx="6272248" cy="424847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s-AR" sz="1600" b="1" dirty="0" smtClean="0"/>
              <a:t>VARIEDAD DE PRODUCTOS SEGÚN EL TIPO DE PyME.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sz="16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AR" sz="1600" b="1" dirty="0" smtClean="0"/>
              <a:t>CRECIMIENTO SOSTENIDO Y POTENCIAL AUN MAYOR. 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sz="16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AR" sz="1600" b="1" dirty="0" smtClean="0"/>
              <a:t>SIMPLIFICACIÓN. 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sz="16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AR" sz="1600" b="1" dirty="0" smtClean="0"/>
              <a:t>MÚLTIPLES CANALES DE ASISTENCIA (OFICINA PyME, SGR, MAV, ALyC, CONSEJOS DE CIENCIAS ECONÓMICAS, BOLSAS DE COMERCIO). 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sz="16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AR" sz="1600" b="1" dirty="0" smtClean="0"/>
              <a:t>MEJOR FINANCIAMIENTO ACOMPAÑANDO LA NORMALIZACIÓN DE LA ECONOMÍA.</a:t>
            </a:r>
            <a:r>
              <a:rPr lang="es-AR" b="1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AR" sz="1600" b="1" dirty="0" smtClean="0"/>
              <a:t>FORMALIZACIÓN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CuadroTexto 3"/>
          <p:cNvSpPr txBox="1"/>
          <p:nvPr/>
        </p:nvSpPr>
        <p:spPr>
          <a:xfrm>
            <a:off x="-87560" y="66117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/>
              <a:t>Fuente: CNV</a:t>
            </a:r>
            <a:endParaRPr lang="es-AR" sz="1000" dirty="0"/>
          </a:p>
        </p:txBody>
      </p:sp>
    </p:spTree>
    <p:extLst>
      <p:ext uri="{BB962C8B-B14F-4D97-AF65-F5344CB8AC3E}">
        <p14:creationId xmlns:p14="http://schemas.microsoft.com/office/powerpoint/2010/main" val="1975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544" y="2780928"/>
            <a:ext cx="8255893" cy="646331"/>
          </a:xfrm>
        </p:spPr>
        <p:txBody>
          <a:bodyPr/>
          <a:lstStyle/>
          <a:p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227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EL MERCADO DE CAPITALES?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439228" y="560498"/>
            <a:ext cx="8934177" cy="1077218"/>
          </a:xfrm>
        </p:spPr>
        <p:txBody>
          <a:bodyPr wrap="square" anchor="t" anchorCtr="0">
            <a:spAutoFit/>
          </a:bodyPr>
          <a:lstStyle/>
          <a:p>
            <a:pPr marL="0" indent="0" algn="ctr">
              <a:buNone/>
            </a:pPr>
            <a:r>
              <a:rPr lang="es-AR" sz="2000" b="1" dirty="0"/>
              <a:t> </a:t>
            </a:r>
            <a:r>
              <a:rPr lang="es-AR" sz="2000" b="1" dirty="0" smtClean="0"/>
              <a:t>            Ámbito en el que se canaliza el ahorro de los inversores hacia las empresas que demandan financiamiento </a:t>
            </a:r>
          </a:p>
          <a:p>
            <a:pPr marL="0" indent="0" algn="ctr">
              <a:buNone/>
            </a:pPr>
            <a:r>
              <a:rPr lang="es-AR" sz="2000" b="1" dirty="0" smtClean="0"/>
              <a:t>(sector productivo)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747584096"/>
              </p:ext>
            </p:extLst>
          </p:nvPr>
        </p:nvGraphicFramePr>
        <p:xfrm>
          <a:off x="1347105" y="1484784"/>
          <a:ext cx="7118424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-68446" y="66117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CNV</a:t>
            </a:r>
            <a:endParaRPr lang="es-AR" sz="1000" i="1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467129554"/>
              </p:ext>
            </p:extLst>
          </p:nvPr>
        </p:nvGraphicFramePr>
        <p:xfrm>
          <a:off x="1832828" y="1923414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6619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38" y="19109"/>
            <a:ext cx="9905998" cy="504056"/>
          </a:xfrm>
        </p:spPr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 DE LA COMISIÓN NACIONAL DE VALORES (CNV)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04539548"/>
              </p:ext>
            </p:extLst>
          </p:nvPr>
        </p:nvGraphicFramePr>
        <p:xfrm>
          <a:off x="1870998" y="1550584"/>
          <a:ext cx="6200478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-87560" y="6589390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CNV</a:t>
            </a:r>
            <a:endParaRPr lang="es-AR" sz="1000" i="1" dirty="0"/>
          </a:p>
        </p:txBody>
      </p:sp>
    </p:spTree>
    <p:extLst>
      <p:ext uri="{BB962C8B-B14F-4D97-AF65-F5344CB8AC3E}">
        <p14:creationId xmlns:p14="http://schemas.microsoft.com/office/powerpoint/2010/main" val="403588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0142" y="1337187"/>
            <a:ext cx="62271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/>
              <a:t>EL MERCADO DE CAPITALES Y LA COMISIÓN NACIONAL DE </a:t>
            </a:r>
            <a:r>
              <a:rPr lang="es-AR" sz="1600" dirty="0" smtClean="0"/>
              <a:t>VALORES</a:t>
            </a:r>
            <a:r>
              <a:rPr lang="es-AR" sz="1600" b="1" dirty="0" smtClean="0"/>
              <a:t> </a:t>
            </a:r>
            <a:endParaRPr lang="es-AR" sz="1600" b="1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b="1" dirty="0"/>
              <a:t>FINANCIAMIENTO PyME EN </a:t>
            </a:r>
            <a:r>
              <a:rPr lang="es-AR" sz="1600" b="1" dirty="0" smtClean="0"/>
              <a:t>ARGENTINA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NORMATIVA PyME CNV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INSTRUMENTOS PARA PyMEs EN EL MERCADO DE CAPITALES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MEDIDAS DE SIMPLIFICACIÓN EN CURSO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OFICINA ASISTENCIA PyME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CASOS DE ÉXITO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AR" sz="1600" dirty="0" smtClean="0"/>
              <a:t>CONCLUSIONES</a:t>
            </a:r>
            <a:endParaRPr lang="es-AR" sz="16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9597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 PyME EN ARGENTINA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-87560" y="6611779"/>
            <a:ext cx="76722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* Las que invirtieron los últimos años. Datos a 2015. Fuente</a:t>
            </a:r>
            <a:r>
              <a:rPr lang="es-AR" sz="1000" i="1" dirty="0"/>
              <a:t>: </a:t>
            </a:r>
            <a:r>
              <a:rPr lang="es-AR" sz="1000" i="1" dirty="0" smtClean="0"/>
              <a:t>Ministerio </a:t>
            </a:r>
            <a:r>
              <a:rPr lang="es-AR" sz="1000" i="1" dirty="0"/>
              <a:t>de Producción de la Nación, </a:t>
            </a:r>
            <a:r>
              <a:rPr lang="es-AR" sz="1000" i="1" dirty="0" smtClean="0"/>
              <a:t>Banco Mundial, </a:t>
            </a:r>
            <a:r>
              <a:rPr lang="es-AR" sz="1000" i="1" dirty="0"/>
              <a:t>Fundación Observatorio PyME</a:t>
            </a:r>
          </a:p>
        </p:txBody>
      </p:sp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221087963"/>
              </p:ext>
            </p:extLst>
          </p:nvPr>
        </p:nvGraphicFramePr>
        <p:xfrm>
          <a:off x="-909695" y="1037582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39 Rectángulo"/>
          <p:cNvSpPr/>
          <p:nvPr/>
        </p:nvSpPr>
        <p:spPr>
          <a:xfrm>
            <a:off x="5122394" y="953307"/>
            <a:ext cx="3681768" cy="584775"/>
          </a:xfrm>
          <a:prstGeom prst="rect">
            <a:avLst/>
          </a:prstGeom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ctr" defTabSz="622300">
              <a:spcBef>
                <a:spcPct val="0"/>
              </a:spcBef>
            </a:pPr>
            <a:r>
              <a:rPr lang="es-AR" sz="1600" b="1" dirty="0"/>
              <a:t>CREDITO </a:t>
            </a:r>
            <a:r>
              <a:rPr lang="es-AR" sz="1600" b="1" dirty="0" smtClean="0"/>
              <a:t>INTERNO </a:t>
            </a:r>
            <a:r>
              <a:rPr lang="es-AR" sz="1600" b="1" dirty="0"/>
              <a:t>AL SECTOR PRIVADO </a:t>
            </a:r>
          </a:p>
          <a:p>
            <a:pPr lvl="0" algn="ctr" defTabSz="622300">
              <a:spcBef>
                <a:spcPct val="0"/>
              </a:spcBef>
            </a:pPr>
            <a:r>
              <a:rPr lang="es-AR" sz="1600" b="1" dirty="0"/>
              <a:t>(% PBI)</a:t>
            </a:r>
          </a:p>
        </p:txBody>
      </p:sp>
      <p:pic>
        <p:nvPicPr>
          <p:cNvPr id="32" name="9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269" y="2329981"/>
            <a:ext cx="648072" cy="651733"/>
          </a:xfrm>
          <a:prstGeom prst="ellipse">
            <a:avLst/>
          </a:prstGeom>
        </p:spPr>
      </p:pic>
      <p:pic>
        <p:nvPicPr>
          <p:cNvPr id="33" name="11 Imagen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3613" y="2346706"/>
            <a:ext cx="727888" cy="66107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pic>
        <p:nvPicPr>
          <p:cNvPr id="34" name="10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655" y="2350894"/>
            <a:ext cx="747886" cy="661846"/>
          </a:xfrm>
          <a:prstGeom prst="ellipse">
            <a:avLst/>
          </a:prstGeom>
        </p:spPr>
      </p:pic>
      <p:sp>
        <p:nvSpPr>
          <p:cNvPr id="35" name="37 Rectángulo"/>
          <p:cNvSpPr/>
          <p:nvPr/>
        </p:nvSpPr>
        <p:spPr>
          <a:xfrm>
            <a:off x="5106773" y="1796609"/>
            <a:ext cx="3702376" cy="19355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36" name="Rectángulo 35"/>
          <p:cNvSpPr/>
          <p:nvPr/>
        </p:nvSpPr>
        <p:spPr>
          <a:xfrm>
            <a:off x="5443321" y="3201377"/>
            <a:ext cx="61747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sz="1500" b="1" dirty="0"/>
              <a:t>111%</a:t>
            </a:r>
          </a:p>
        </p:txBody>
      </p:sp>
      <p:sp>
        <p:nvSpPr>
          <p:cNvPr id="37" name="34 CuadroTexto"/>
          <p:cNvSpPr txBox="1"/>
          <p:nvPr/>
        </p:nvSpPr>
        <p:spPr>
          <a:xfrm>
            <a:off x="6793800" y="3184110"/>
            <a:ext cx="6159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500" b="1" dirty="0" smtClean="0"/>
              <a:t>68 %</a:t>
            </a:r>
            <a:endParaRPr lang="es-AR" sz="1500" b="1" dirty="0"/>
          </a:p>
        </p:txBody>
      </p:sp>
      <p:sp>
        <p:nvSpPr>
          <p:cNvPr id="38" name="15 CuadroTexto"/>
          <p:cNvSpPr txBox="1"/>
          <p:nvPr/>
        </p:nvSpPr>
        <p:spPr>
          <a:xfrm>
            <a:off x="8079846" y="3178283"/>
            <a:ext cx="6695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500" b="1" dirty="0" smtClean="0"/>
              <a:t>15%</a:t>
            </a:r>
            <a:endParaRPr lang="es-AR" sz="1500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08530121"/>
              </p:ext>
            </p:extLst>
          </p:nvPr>
        </p:nvGraphicFramePr>
        <p:xfrm>
          <a:off x="4772898" y="4414218"/>
          <a:ext cx="5004638" cy="205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5811991" y="4411064"/>
            <a:ext cx="3949992" cy="584775"/>
          </a:xfrm>
          <a:prstGeom prst="rect">
            <a:avLst/>
          </a:prstGeom>
          <a:noFill/>
          <a:ln w="12700">
            <a:solidFill>
              <a:srgbClr val="037AC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sz="1600" b="1" dirty="0" smtClean="0"/>
              <a:t>70% PyMEs Industriales no utiliza crédito bancario.</a:t>
            </a:r>
            <a:r>
              <a:rPr lang="es-AR" sz="1600" dirty="0" smtClean="0"/>
              <a:t> </a:t>
            </a:r>
            <a:endParaRPr lang="es-AR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811991" y="5024756"/>
            <a:ext cx="3978424" cy="584775"/>
          </a:xfrm>
          <a:prstGeom prst="rect">
            <a:avLst/>
          </a:prstGeom>
          <a:noFill/>
          <a:ln w="12700">
            <a:solidFill>
              <a:srgbClr val="037AC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sz="1600" b="1" dirty="0" smtClean="0"/>
              <a:t>Sólo el 24% del crédito bancario al sector privado se destinó a PyMEs</a:t>
            </a:r>
            <a:r>
              <a:rPr lang="es-AR" sz="1600" dirty="0" smtClean="0"/>
              <a:t>. </a:t>
            </a:r>
            <a:endParaRPr lang="es-AR" sz="16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811991" y="5648734"/>
            <a:ext cx="3978424" cy="830997"/>
          </a:xfrm>
          <a:prstGeom prst="rect">
            <a:avLst/>
          </a:prstGeom>
          <a:noFill/>
          <a:ln w="12700">
            <a:solidFill>
              <a:srgbClr val="0370B5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sz="1600" b="1" dirty="0" smtClean="0"/>
              <a:t>20% PyMEs Industriales con proyectos frenados por falta de financiamiento bancario.</a:t>
            </a:r>
            <a:endParaRPr lang="es-AR" sz="1600" b="1" dirty="0"/>
          </a:p>
        </p:txBody>
      </p:sp>
    </p:spTree>
    <p:extLst>
      <p:ext uri="{BB962C8B-B14F-4D97-AF65-F5344CB8AC3E}">
        <p14:creationId xmlns:p14="http://schemas.microsoft.com/office/powerpoint/2010/main" val="55938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 PyME – BANCOS VS MERCADO DE CAPITALES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 noChangeAspect="1" noChangeArrowheads="1"/>
          </p:cNvPicPr>
          <p:nvPr>
            <p:ph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57" t="17018" r="16832" b="20161"/>
          <a:stretch/>
        </p:blipFill>
        <p:spPr bwMode="auto">
          <a:xfrm>
            <a:off x="4099422" y="2513066"/>
            <a:ext cx="2252260" cy="227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8 CuadroTexto"/>
          <p:cNvSpPr txBox="1"/>
          <p:nvPr/>
        </p:nvSpPr>
        <p:spPr>
          <a:xfrm>
            <a:off x="5313040" y="1505088"/>
            <a:ext cx="464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$95 de cada $100 provienen del sistema bancario.</a:t>
            </a:r>
            <a:r>
              <a:rPr lang="es-AR" sz="1400" b="1" dirty="0" smtClean="0"/>
              <a:t> </a:t>
            </a:r>
            <a:endParaRPr lang="es-AR" sz="1400" b="1" dirty="0"/>
          </a:p>
        </p:txBody>
      </p:sp>
      <p:sp>
        <p:nvSpPr>
          <p:cNvPr id="6" name="19 CuadroTexto"/>
          <p:cNvSpPr txBox="1"/>
          <p:nvPr/>
        </p:nvSpPr>
        <p:spPr>
          <a:xfrm>
            <a:off x="6123082" y="235453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5%</a:t>
            </a:r>
            <a:endParaRPr lang="es-AR" sz="1600" b="1" dirty="0"/>
          </a:p>
        </p:txBody>
      </p:sp>
      <p:sp>
        <p:nvSpPr>
          <p:cNvPr id="7" name="26 CuadroTexto"/>
          <p:cNvSpPr txBox="1"/>
          <p:nvPr/>
        </p:nvSpPr>
        <p:spPr>
          <a:xfrm>
            <a:off x="277932" y="2780928"/>
            <a:ext cx="30908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AR" sz="1600" i="1" dirty="0" smtClean="0"/>
              <a:t>Documentos a Sola Firma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AR" sz="1600" i="1" dirty="0" smtClean="0"/>
              <a:t>Documentos descontados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AR" sz="1600" i="1" dirty="0" smtClean="0"/>
              <a:t>Documentos comprados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AR" sz="1600" i="1" dirty="0" smtClean="0"/>
              <a:t>Préstamos hipotecarios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AR" sz="1600" i="1" dirty="0" smtClean="0"/>
              <a:t>Préstamos prendarios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AR" sz="1600" i="1" dirty="0" smtClean="0"/>
              <a:t>Créditos documentados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AR" sz="1600" i="1" dirty="0" smtClean="0"/>
              <a:t>Otros </a:t>
            </a:r>
            <a:r>
              <a:rPr lang="es-AR" sz="1600" i="1" dirty="0"/>
              <a:t>préstamos</a:t>
            </a:r>
            <a:endParaRPr lang="es-AR" sz="1600" dirty="0"/>
          </a:p>
        </p:txBody>
      </p:sp>
      <p:sp>
        <p:nvSpPr>
          <p:cNvPr id="8" name="29 Flecha izquierda"/>
          <p:cNvSpPr/>
          <p:nvPr/>
        </p:nvSpPr>
        <p:spPr>
          <a:xfrm rot="10800000">
            <a:off x="2880094" y="3286452"/>
            <a:ext cx="942975" cy="313025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9" name="22 CuadroTexto"/>
          <p:cNvSpPr txBox="1"/>
          <p:nvPr/>
        </p:nvSpPr>
        <p:spPr>
          <a:xfrm>
            <a:off x="3656856" y="2978675"/>
            <a:ext cx="581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/>
              <a:t>95%</a:t>
            </a:r>
            <a:endParaRPr lang="es-AR" sz="1600" b="1" dirty="0"/>
          </a:p>
        </p:txBody>
      </p:sp>
      <p:sp>
        <p:nvSpPr>
          <p:cNvPr id="10" name="23 CuadroTexto"/>
          <p:cNvSpPr txBox="1"/>
          <p:nvPr/>
        </p:nvSpPr>
        <p:spPr>
          <a:xfrm>
            <a:off x="3453478" y="4994631"/>
            <a:ext cx="1859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  </a:t>
            </a:r>
            <a:r>
              <a:rPr lang="es-AR" sz="1600" b="1" dirty="0" smtClean="0"/>
              <a:t>Sistema Bancario</a:t>
            </a:r>
            <a:endParaRPr lang="es-AR" sz="1600" b="1" dirty="0"/>
          </a:p>
        </p:txBody>
      </p:sp>
      <p:sp>
        <p:nvSpPr>
          <p:cNvPr id="11" name="24 Rectángulo"/>
          <p:cNvSpPr/>
          <p:nvPr/>
        </p:nvSpPr>
        <p:spPr>
          <a:xfrm>
            <a:off x="3288986" y="5090852"/>
            <a:ext cx="192991" cy="142623"/>
          </a:xfrm>
          <a:prstGeom prst="rect">
            <a:avLst/>
          </a:prstGeom>
          <a:solidFill>
            <a:srgbClr val="0370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2" name="25 CuadroTexto"/>
          <p:cNvSpPr txBox="1"/>
          <p:nvPr/>
        </p:nvSpPr>
        <p:spPr>
          <a:xfrm>
            <a:off x="5829700" y="4979386"/>
            <a:ext cx="23636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        </a:t>
            </a:r>
            <a:r>
              <a:rPr lang="es-AR" sz="1600" b="1" dirty="0" smtClean="0"/>
              <a:t>Mercado de Capitales</a:t>
            </a:r>
            <a:endParaRPr lang="es-AR" sz="1600" b="1" dirty="0"/>
          </a:p>
        </p:txBody>
      </p:sp>
      <p:sp>
        <p:nvSpPr>
          <p:cNvPr id="21" name="Rectángulo 20"/>
          <p:cNvSpPr/>
          <p:nvPr/>
        </p:nvSpPr>
        <p:spPr>
          <a:xfrm>
            <a:off x="-18870" y="6021288"/>
            <a:ext cx="90356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i="1" dirty="0"/>
              <a:t>No incluyen adelantos en cuenta corriente y otros adelantos, créditos personales y de tarjeta de </a:t>
            </a:r>
            <a:r>
              <a:rPr lang="es-AR" sz="1600" i="1" dirty="0" smtClean="0"/>
              <a:t>crédito.</a:t>
            </a:r>
            <a:endParaRPr lang="es-AR" sz="1600" dirty="0"/>
          </a:p>
        </p:txBody>
      </p:sp>
      <p:sp>
        <p:nvSpPr>
          <p:cNvPr id="22" name="24 Rectángulo"/>
          <p:cNvSpPr/>
          <p:nvPr/>
        </p:nvSpPr>
        <p:spPr>
          <a:xfrm>
            <a:off x="5909180" y="5061274"/>
            <a:ext cx="194400" cy="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3" name="CuadroTexto 2"/>
          <p:cNvSpPr txBox="1"/>
          <p:nvPr/>
        </p:nvSpPr>
        <p:spPr>
          <a:xfrm>
            <a:off x="-53135" y="6611779"/>
            <a:ext cx="22471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i="1" dirty="0" smtClean="0"/>
              <a:t>Fuente: BCRA y CNV</a:t>
            </a:r>
            <a:endParaRPr lang="es-AR" sz="1000" i="1" dirty="0"/>
          </a:p>
        </p:txBody>
      </p:sp>
    </p:spTree>
    <p:extLst>
      <p:ext uri="{BB962C8B-B14F-4D97-AF65-F5344CB8AC3E}">
        <p14:creationId xmlns:p14="http://schemas.microsoft.com/office/powerpoint/2010/main" val="425902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PARTICIPACIÓN PyME EN EL MERCADO DE CAPITALES</a:t>
            </a:r>
            <a:endParaRPr lang="es-A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Imagen 23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1124744"/>
            <a:ext cx="856895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-87560" y="66117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CNV</a:t>
            </a:r>
            <a:endParaRPr lang="es-AR" sz="1000" i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0" y="6019209"/>
            <a:ext cx="8619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 smtClean="0"/>
              <a:t>Porcentaje sobre emisiones </a:t>
            </a:r>
            <a:r>
              <a:rPr lang="es-AR" sz="1200" dirty="0"/>
              <a:t>primarias </a:t>
            </a:r>
            <a:r>
              <a:rPr lang="es-AR" sz="1200" dirty="0" smtClean="0"/>
              <a:t>brutas </a:t>
            </a:r>
            <a:r>
              <a:rPr lang="es-AR" sz="1200" dirty="0"/>
              <a:t>(</a:t>
            </a:r>
            <a:r>
              <a:rPr lang="es-AR" sz="1200" dirty="0" smtClean="0"/>
              <a:t>s/amortización) de FF, ON, Acciones, </a:t>
            </a:r>
            <a:r>
              <a:rPr lang="es-AR" sz="1200" dirty="0"/>
              <a:t>CPD, </a:t>
            </a:r>
            <a:r>
              <a:rPr lang="es-AR" sz="1200" dirty="0" smtClean="0"/>
              <a:t>Pagarés + un FCIC por US$ 29 millones en 2016.</a:t>
            </a:r>
            <a:r>
              <a:rPr lang="es-AR" dirty="0" smtClean="0"/>
              <a:t>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506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 PYME EN MERCADO DE CAPITALES (ANUAL)</a:t>
            </a:r>
            <a:endParaRPr lang="es-A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-71170" y="6594693"/>
            <a:ext cx="36166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i="1" dirty="0" smtClean="0"/>
              <a:t>Fuente: IAMC (Instituto Argentino de Mercado de Capitales) y CNV</a:t>
            </a:r>
            <a:endParaRPr lang="es-AR" sz="1000" i="1" dirty="0"/>
          </a:p>
        </p:txBody>
      </p:sp>
      <p:pic>
        <p:nvPicPr>
          <p:cNvPr id="2050" name="Imagen 2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776163"/>
            <a:ext cx="8567224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416496" y="5953254"/>
            <a:ext cx="861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sz="1600" b="1" dirty="0" smtClean="0"/>
              <a:t>Casi el 85% del financiamiento PyME en el mercado de capitales en el 2016 fue a través de CPD.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" name="Flecha curvada hacia la izquierda 2"/>
          <p:cNvSpPr/>
          <p:nvPr/>
        </p:nvSpPr>
        <p:spPr>
          <a:xfrm rot="14927416">
            <a:off x="4301229" y="-1010736"/>
            <a:ext cx="1303540" cy="710070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535499" y="2204864"/>
            <a:ext cx="12025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420 %</a:t>
            </a:r>
            <a:endParaRPr lang="es-A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637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NV #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IRA FEDERAL - PRESENTACIÓN TUCUMÁN" id="{250344E9-DE2B-48CC-A9E4-95779A8AA43A}" vid="{781627D4-AE22-4F46-95B1-A681C02B0EB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GIRA FEDERAL - PRESENTACIÓN TUCUMÁN</Template>
  <TotalTime>364</TotalTime>
  <Words>1376</Words>
  <Application>Microsoft Office PowerPoint</Application>
  <PresentationFormat>A4 (210 x 297 mm)</PresentationFormat>
  <Paragraphs>359</Paragraphs>
  <Slides>26</Slides>
  <Notes>0</Notes>
  <HiddenSlides>3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Tw Cen MT</vt:lpstr>
      <vt:lpstr>Wingdings</vt:lpstr>
      <vt:lpstr>Plantilla CNV #2</vt:lpstr>
      <vt:lpstr>JORNADAS FEDERALES DE ASESORAMIENTO CNV PyMEs  ¿CÓMO FINANCIAR EL DESARROLLO DE TU EMPRESA EN EL MERCADO DE CAPITALES? </vt:lpstr>
      <vt:lpstr>AGENDA</vt:lpstr>
      <vt:lpstr>¿QUÉ ES EL MERCADO DE CAPITALES?</vt:lpstr>
      <vt:lpstr>ROL DE LA COMISIÓN NACIONAL DE VALORES (CNV)</vt:lpstr>
      <vt:lpstr>AGENDA</vt:lpstr>
      <vt:lpstr>FINANCIAMIENTO PyME EN ARGENTINA</vt:lpstr>
      <vt:lpstr>FINANCIAMIENTO PyME – BANCOS VS MERCADO DE CAPITALES</vt:lpstr>
      <vt:lpstr>PARTICIPACIÓN PyME EN EL MERCADO DE CAPITALES</vt:lpstr>
      <vt:lpstr>FINANCIAMIENTO PYME EN MERCADO DE CAPITALES (ANUAL)</vt:lpstr>
      <vt:lpstr>COMPOSICIÓN DEL FINANCIAMIENTO PYME 2016 </vt:lpstr>
      <vt:lpstr>FINANCIAMIENTO PYME EN MERCADO DE CAPITALES (ANUAL)</vt:lpstr>
      <vt:lpstr>FINANCIAMIENTO PYME EN MERCADO DE CAPITALES (ENERO)</vt:lpstr>
      <vt:lpstr>AGENDA</vt:lpstr>
      <vt:lpstr>TOPES PyMES CNV</vt:lpstr>
      <vt:lpstr>AGENDA</vt:lpstr>
      <vt:lpstr>INSTRUMENTOS DISPONIBLES PARA PyMEs</vt:lpstr>
      <vt:lpstr>CARACTERÍSTICAS INSTRUMENTOS</vt:lpstr>
      <vt:lpstr>AGENDA</vt:lpstr>
      <vt:lpstr>MEDIDAS EN CURSO </vt:lpstr>
      <vt:lpstr>AGENDA</vt:lpstr>
      <vt:lpstr>OFICINA ASISTENCIA PyME </vt:lpstr>
      <vt:lpstr>AGENDA</vt:lpstr>
      <vt:lpstr>CASOS DE ÉXITO DE PyMEs EN EL MERCADO DE CAPITALES</vt:lpstr>
      <vt:lpstr>AGENDA</vt:lpstr>
      <vt:lpstr>CONCLUSIONES</vt:lpstr>
      <vt:lpstr>MUCHAS GRACIAS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JORNADAS DE ASESORAMIENTO CNV – PyMEs  ¿CÓMO FINANCIAR EL DESARROLLO DE TU EMPRESA EN EL MERCADO DE CAPITALES?</dc:title>
  <dc:subject>Plantilla Presentación CNV</dc:subject>
  <dc:creator>julio bullrich</dc:creator>
  <cp:lastModifiedBy>julio bullrich</cp:lastModifiedBy>
  <cp:revision>16</cp:revision>
  <cp:lastPrinted>2017-03-14T19:08:29Z</cp:lastPrinted>
  <dcterms:created xsi:type="dcterms:W3CDTF">2017-03-17T18:52:43Z</dcterms:created>
  <dcterms:modified xsi:type="dcterms:W3CDTF">2017-04-20T13:34:33Z</dcterms:modified>
</cp:coreProperties>
</file>